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2" r:id="rId3"/>
    <p:sldId id="313" r:id="rId4"/>
    <p:sldId id="310" r:id="rId5"/>
    <p:sldId id="314" r:id="rId6"/>
    <p:sldId id="315" r:id="rId7"/>
    <p:sldId id="316" r:id="rId8"/>
    <p:sldId id="317" r:id="rId9"/>
    <p:sldId id="318" r:id="rId10"/>
    <p:sldId id="284" r:id="rId11"/>
  </p:sldIdLst>
  <p:sldSz cx="9144000" cy="6858000" type="screen4x3"/>
  <p:notesSz cx="6797675" cy="98742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27">
          <p15:clr>
            <a:srgbClr val="A4A3A4"/>
          </p15:clr>
        </p15:guide>
        <p15:guide id="3" pos="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FFB92F"/>
    <a:srgbClr val="00468B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9876" autoAdjust="0"/>
  </p:normalViewPr>
  <p:slideViewPr>
    <p:cSldViewPr>
      <p:cViewPr varScale="1">
        <p:scale>
          <a:sx n="104" d="100"/>
          <a:sy n="104" d="100"/>
        </p:scale>
        <p:origin x="1446" y="114"/>
      </p:cViewPr>
      <p:guideLst>
        <p:guide orient="horz" pos="2160"/>
        <p:guide pos="5427"/>
        <p:guide pos="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54" y="-8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2798" tIns="46398" rIns="92798" bIns="46398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2798" tIns="46398" rIns="92798" bIns="46398" rtlCol="0"/>
          <a:lstStyle>
            <a:lvl1pPr algn="r">
              <a:defRPr sz="1200"/>
            </a:lvl1pPr>
          </a:lstStyle>
          <a:p>
            <a:fld id="{A6D7DFD3-23EC-4407-A3E0-A65838309D1D}" type="datetimeFigureOut">
              <a:rPr lang="fi-FI" smtClean="0"/>
              <a:t>14.6.2016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2" y="9378823"/>
            <a:ext cx="2945659" cy="493713"/>
          </a:xfrm>
          <a:prstGeom prst="rect">
            <a:avLst/>
          </a:prstGeom>
        </p:spPr>
        <p:txBody>
          <a:bodyPr vert="horz" lIns="92798" tIns="46398" rIns="92798" bIns="46398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378823"/>
            <a:ext cx="2945659" cy="493713"/>
          </a:xfrm>
          <a:prstGeom prst="rect">
            <a:avLst/>
          </a:prstGeom>
        </p:spPr>
        <p:txBody>
          <a:bodyPr vert="horz" lIns="92798" tIns="46398" rIns="92798" bIns="46398" rtlCol="0" anchor="b"/>
          <a:lstStyle>
            <a:lvl1pPr algn="r">
              <a:defRPr sz="1200"/>
            </a:lvl1pPr>
          </a:lstStyle>
          <a:p>
            <a:fld id="{E42F0EBA-38FD-4C54-A2B7-1BE923A75A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903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2798" tIns="46398" rIns="92798" bIns="46398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2798" tIns="46398" rIns="92798" bIns="46398" rtlCol="0"/>
          <a:lstStyle>
            <a:lvl1pPr algn="r">
              <a:defRPr sz="1200"/>
            </a:lvl1pPr>
          </a:lstStyle>
          <a:p>
            <a:fld id="{4BC47200-69AA-40B8-A453-7A0CF91D5E77}" type="datetimeFigureOut">
              <a:rPr lang="fi-FI" smtClean="0"/>
              <a:t>14.6.2016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98" tIns="46398" rIns="92798" bIns="4639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2798" tIns="46398" rIns="92798" bIns="46398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2" y="9378823"/>
            <a:ext cx="2945659" cy="493713"/>
          </a:xfrm>
          <a:prstGeom prst="rect">
            <a:avLst/>
          </a:prstGeom>
        </p:spPr>
        <p:txBody>
          <a:bodyPr vert="horz" lIns="92798" tIns="46398" rIns="92798" bIns="46398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378823"/>
            <a:ext cx="2945659" cy="493713"/>
          </a:xfrm>
          <a:prstGeom prst="rect">
            <a:avLst/>
          </a:prstGeom>
        </p:spPr>
        <p:txBody>
          <a:bodyPr vert="horz" lIns="92798" tIns="46398" rIns="92798" bIns="46398" rtlCol="0" anchor="b"/>
          <a:lstStyle>
            <a:lvl1pPr algn="r">
              <a:defRPr sz="1200"/>
            </a:lvl1pPr>
          </a:lstStyle>
          <a:p>
            <a:fld id="{11C9FDE4-8C83-4586-9F16-6A081C607B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581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FDE4-8C83-4586-9F16-6A081C607BA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705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FDE4-8C83-4586-9F16-6A081C607BA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26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FDE4-8C83-4586-9F16-6A081C607BA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630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FDE4-8C83-4586-9F16-6A081C607BA4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70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FDE4-8C83-4586-9F16-6A081C607BA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630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FDE4-8C83-4586-9F16-6A081C607BA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34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FDE4-8C83-4586-9F16-6A081C607BA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960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FDE4-8C83-4586-9F16-6A081C607BA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734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FDE4-8C83-4586-9F16-6A081C607BA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8597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FDE4-8C83-4586-9F16-6A081C607BA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40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tku_powerpoint_piirrospohja_kokonaa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5"/>
          <a:stretch/>
        </p:blipFill>
        <p:spPr>
          <a:xfrm>
            <a:off x="-2644" y="-188640"/>
            <a:ext cx="9144000" cy="6420107"/>
          </a:xfrm>
          <a:prstGeom prst="rect">
            <a:avLst/>
          </a:prstGeom>
        </p:spPr>
      </p:pic>
      <p:sp>
        <p:nvSpPr>
          <p:cNvPr id="15" name="Otsikko 14"/>
          <p:cNvSpPr>
            <a:spLocks noGrp="1"/>
          </p:cNvSpPr>
          <p:nvPr>
            <p:ph type="title"/>
          </p:nvPr>
        </p:nvSpPr>
        <p:spPr>
          <a:xfrm>
            <a:off x="684000" y="764704"/>
            <a:ext cx="7704424" cy="18002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683568" y="2771972"/>
            <a:ext cx="7704856" cy="137710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068ECC-E6D4-0A4F-915C-1D74DFB4EBF8}" type="datetime1">
              <a:rPr lang="fi-FI" smtClean="0"/>
              <a:t>14.6.2016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5662800"/>
            <a:ext cx="1332000" cy="4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7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75575" cy="4464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14.6.2016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13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A3E1-455F-164C-9077-386EF556D5ED}" type="datetime1">
              <a:rPr lang="fi-FI" smtClean="0"/>
              <a:t>14.6.2016</a:t>
            </a:fld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14" name="Sisällön paikkamerkki 13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5" name="Sisällön paikkamerkki 13"/>
          <p:cNvSpPr>
            <a:spLocks noGrp="1"/>
          </p:cNvSpPr>
          <p:nvPr>
            <p:ph sz="quarter" idx="14"/>
          </p:nvPr>
        </p:nvSpPr>
        <p:spPr>
          <a:xfrm>
            <a:off x="4680432" y="1556792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833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F276-3E43-364D-8989-788CF2A37DE9}" type="datetime1">
              <a:rPr lang="fi-FI" smtClean="0"/>
              <a:t>14.6.2016</a:t>
            </a:fld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684000" y="620688"/>
            <a:ext cx="3815992" cy="7969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4" name="Sisällön paikkamerkki 13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5" name="Sisällön paikkamerkki 13"/>
          <p:cNvSpPr>
            <a:spLocks noGrp="1"/>
          </p:cNvSpPr>
          <p:nvPr>
            <p:ph sz="quarter" idx="14"/>
          </p:nvPr>
        </p:nvSpPr>
        <p:spPr>
          <a:xfrm>
            <a:off x="4680432" y="1556792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3" name="Otsikko 11"/>
          <p:cNvSpPr txBox="1">
            <a:spLocks/>
          </p:cNvSpPr>
          <p:nvPr/>
        </p:nvSpPr>
        <p:spPr>
          <a:xfrm>
            <a:off x="4644008" y="620688"/>
            <a:ext cx="3815992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Otsikko 11"/>
          <p:cNvSpPr txBox="1">
            <a:spLocks/>
          </p:cNvSpPr>
          <p:nvPr/>
        </p:nvSpPr>
        <p:spPr>
          <a:xfrm>
            <a:off x="4644008" y="620688"/>
            <a:ext cx="3815992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Otsikko 11"/>
          <p:cNvSpPr txBox="1">
            <a:spLocks/>
          </p:cNvSpPr>
          <p:nvPr userDrawn="1"/>
        </p:nvSpPr>
        <p:spPr>
          <a:xfrm>
            <a:off x="4644008" y="620688"/>
            <a:ext cx="3815992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sz="2000" b="1" i="0" dirty="0"/>
          </a:p>
        </p:txBody>
      </p:sp>
    </p:spTree>
    <p:extLst>
      <p:ext uri="{BB962C8B-B14F-4D97-AF65-F5344CB8AC3E}">
        <p14:creationId xmlns:p14="http://schemas.microsoft.com/office/powerpoint/2010/main" val="61687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0378-CFA0-794B-ACE3-D06791D1C449}" type="datetime1">
              <a:rPr lang="fi-FI" smtClean="0"/>
              <a:t>14.6.2016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12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lkoi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itä 8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0" name="Suorakulmio 9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1" name="Suora yhdysviiva 10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0C17-89C6-BC41-B4A0-A125ED2A948D}" type="datetime1">
              <a:rPr lang="fi-FI" smtClean="0"/>
              <a:t>14.6.2016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Turku_vaakuna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184600"/>
            <a:ext cx="1332000" cy="381627"/>
          </a:xfrm>
          <a:prstGeom prst="rect">
            <a:avLst/>
          </a:prstGeom>
        </p:spPr>
      </p:pic>
      <p:sp>
        <p:nvSpPr>
          <p:cNvPr id="12" name="Otsikko 14"/>
          <p:cNvSpPr>
            <a:spLocks noGrp="1"/>
          </p:cNvSpPr>
          <p:nvPr>
            <p:ph type="title"/>
          </p:nvPr>
        </p:nvSpPr>
        <p:spPr>
          <a:xfrm>
            <a:off x="684000" y="620688"/>
            <a:ext cx="7776000" cy="79695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75575" cy="4464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grpSp>
        <p:nvGrpSpPr>
          <p:cNvPr id="14" name="Ryhmitä 13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6" name="Suora yhdysviiva 15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itä 17"/>
          <p:cNvGrpSpPr/>
          <p:nvPr userDrawn="1"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0" name="Suora yhdysviiva 19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080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0C17-89C6-BC41-B4A0-A125ED2A948D}" type="datetime1">
              <a:rPr lang="fi-FI" smtClean="0"/>
              <a:t>14.6.2016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07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ku_powerpoint_piirrospohja_kokonaa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9"/>
          <a:stretch/>
        </p:blipFill>
        <p:spPr>
          <a:xfrm>
            <a:off x="0" y="-188640"/>
            <a:ext cx="9144000" cy="6437040"/>
          </a:xfrm>
          <a:prstGeom prst="rect">
            <a:avLst/>
          </a:prstGeom>
        </p:spPr>
      </p:pic>
      <p:sp>
        <p:nvSpPr>
          <p:cNvPr id="15" name="Otsikko 14"/>
          <p:cNvSpPr>
            <a:spLocks noGrp="1"/>
          </p:cNvSpPr>
          <p:nvPr>
            <p:ph type="title"/>
          </p:nvPr>
        </p:nvSpPr>
        <p:spPr>
          <a:xfrm>
            <a:off x="684000" y="764704"/>
            <a:ext cx="7704424" cy="18002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683568" y="2771972"/>
            <a:ext cx="7704856" cy="137710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068ECC-E6D4-0A4F-915C-1D74DFB4EBF8}" type="datetime1">
              <a:rPr lang="fi-FI" smtClean="0"/>
              <a:t>14.6.2016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0" y="5661248"/>
            <a:ext cx="1332000" cy="39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055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4012-C01B-2E44-9A3D-1C8BBE6C2239}" type="datetime1">
              <a:rPr lang="fi-FI" smtClean="0"/>
              <a:t>14.6.2016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623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ku_powerpoint_piirrospohja_kulma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16932"/>
            <a:ext cx="5040562" cy="3780420"/>
          </a:xfrm>
          <a:prstGeom prst="rect">
            <a:avLst/>
          </a:prstGeom>
        </p:spPr>
      </p:pic>
      <p:grpSp>
        <p:nvGrpSpPr>
          <p:cNvPr id="18" name="Ryhmitä 17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5" name="Suorakulmio 4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5" name="Suora yhdysviiva 14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4000" y="1627200"/>
            <a:ext cx="7776000" cy="42068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D4012-C01B-2E44-9A3D-1C8BBE6C2239}" type="datetime1">
              <a:rPr lang="fi-FI" smtClean="0"/>
              <a:t>14.6.2016</a:t>
            </a:fld>
            <a:endParaRPr lang="fi-FI" dirty="0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Esittäjän nimi</a:t>
            </a:r>
            <a:endParaRPr lang="fi-FI" dirty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184600"/>
            <a:ext cx="1332000" cy="381626"/>
          </a:xfrm>
          <a:prstGeom prst="rect">
            <a:avLst/>
          </a:prstGeom>
        </p:spPr>
      </p:pic>
      <p:sp>
        <p:nvSpPr>
          <p:cNvPr id="33" name="Otsikon paikkamerkki 32"/>
          <p:cNvSpPr>
            <a:spLocks noGrp="1"/>
          </p:cNvSpPr>
          <p:nvPr>
            <p:ph type="title"/>
          </p:nvPr>
        </p:nvSpPr>
        <p:spPr>
          <a:xfrm>
            <a:off x="684000" y="620688"/>
            <a:ext cx="7776000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008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468B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24"/>
        </a:spcBef>
        <a:buClr>
          <a:srgbClr val="00468B"/>
        </a:buClr>
        <a:buSzPct val="120000"/>
        <a:buFont typeface="Arial"/>
        <a:buChar char="•"/>
        <a:defRPr sz="2000" b="1" i="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i20czh6i0gno92i/AAAZO4pQ1B4ER5Tt-pevSTGNa?dl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rene.pendolin@ubc.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former.ubc.net/" TargetMode="External"/><Relationship Id="rId4" Type="http://schemas.openxmlformats.org/officeDocument/2006/relationships/hyperlink" Target="http://www.ubc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bc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bc.net/commissions" TargetMode="External"/><Relationship Id="rId3" Type="http://schemas.openxmlformats.org/officeDocument/2006/relationships/hyperlink" Target="http://ubc.net/organisation" TargetMode="External"/><Relationship Id="rId7" Type="http://schemas.openxmlformats.org/officeDocument/2006/relationships/hyperlink" Target="http://ubc.net/cities/kauna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bc.net/cities/turku" TargetMode="External"/><Relationship Id="rId5" Type="http://schemas.openxmlformats.org/officeDocument/2006/relationships/hyperlink" Target="http://ubc.net/cities/liepaja" TargetMode="External"/><Relationship Id="rId4" Type="http://schemas.openxmlformats.org/officeDocument/2006/relationships/hyperlink" Target="http://ubc.net/cities" TargetMode="Externa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bc.net/document-categories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bc.net/ubc-events" TargetMode="External"/><Relationship Id="rId5" Type="http://schemas.openxmlformats.org/officeDocument/2006/relationships/hyperlink" Target="http://ubc.net/publications" TargetMode="External"/><Relationship Id="rId4" Type="http://schemas.openxmlformats.org/officeDocument/2006/relationships/hyperlink" Target="http://www.former.ubc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bc.net/commissions/ubc-communications-network/materia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000" y="2204864"/>
            <a:ext cx="7704424" cy="1800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Update on UBC’s new website and other communications and marketing measures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683568" y="3924100"/>
            <a:ext cx="7704856" cy="1377108"/>
          </a:xfrm>
        </p:spPr>
        <p:txBody>
          <a:bodyPr>
            <a:normAutofit/>
          </a:bodyPr>
          <a:lstStyle/>
          <a:p>
            <a:r>
              <a:rPr lang="fi-FI" sz="2000" dirty="0" err="1" smtClean="0"/>
              <a:t>Executive</a:t>
            </a:r>
            <a:r>
              <a:rPr lang="fi-FI" sz="2000" dirty="0" smtClean="0"/>
              <a:t> Board </a:t>
            </a:r>
            <a:r>
              <a:rPr lang="fi-FI" sz="2000" dirty="0" err="1" smtClean="0"/>
              <a:t>meeting</a:t>
            </a:r>
            <a:r>
              <a:rPr lang="fi-FI" sz="2000" dirty="0" smtClean="0"/>
              <a:t> in Kaunas 7 </a:t>
            </a:r>
            <a:r>
              <a:rPr lang="fi-FI" sz="2000" dirty="0" err="1" smtClean="0"/>
              <a:t>June</a:t>
            </a:r>
            <a:r>
              <a:rPr lang="fi-FI" sz="2000" dirty="0" smtClean="0"/>
              <a:t> 2016</a:t>
            </a:r>
            <a:br>
              <a:rPr lang="fi-FI" sz="2000" dirty="0" smtClean="0"/>
            </a:br>
            <a:r>
              <a:rPr lang="fi-FI" sz="2000" dirty="0"/>
              <a:t>Irene Pendolin, UBC </a:t>
            </a:r>
            <a:r>
              <a:rPr lang="fi-FI" sz="2000" dirty="0" err="1"/>
              <a:t>Communications</a:t>
            </a:r>
            <a:r>
              <a:rPr lang="fi-FI" sz="2000" dirty="0"/>
              <a:t> </a:t>
            </a:r>
            <a:r>
              <a:rPr lang="fi-FI" sz="2000" dirty="0" err="1"/>
              <a:t>Manager</a:t>
            </a:r>
            <a:r>
              <a:rPr lang="fi-FI" sz="2000" dirty="0"/>
              <a:t>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1008"/>
            <a:ext cx="248107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980728"/>
            <a:ext cx="7775575" cy="4464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i-FI" sz="4800" dirty="0"/>
          </a:p>
          <a:p>
            <a:pPr marL="0" indent="0" algn="ctr">
              <a:buNone/>
            </a:pPr>
            <a:r>
              <a:rPr lang="fi-FI" sz="4800" dirty="0" err="1" smtClean="0">
                <a:solidFill>
                  <a:schemeClr val="tx2"/>
                </a:solidFill>
              </a:rPr>
              <a:t>Thank</a:t>
            </a:r>
            <a:r>
              <a:rPr lang="fi-FI" sz="4800" dirty="0" smtClean="0">
                <a:solidFill>
                  <a:schemeClr val="tx2"/>
                </a:solidFill>
              </a:rPr>
              <a:t> </a:t>
            </a:r>
            <a:r>
              <a:rPr lang="fi-FI" sz="4800" dirty="0" err="1" smtClean="0">
                <a:solidFill>
                  <a:schemeClr val="tx2"/>
                </a:solidFill>
              </a:rPr>
              <a:t>you</a:t>
            </a:r>
            <a:r>
              <a:rPr lang="fi-FI" sz="4800" dirty="0" smtClean="0">
                <a:solidFill>
                  <a:schemeClr val="tx2"/>
                </a:solidFill>
              </a:rPr>
              <a:t>!</a:t>
            </a:r>
          </a:p>
          <a:p>
            <a:pPr marL="0" indent="0" algn="ctr">
              <a:buNone/>
            </a:pPr>
            <a:endParaRPr lang="fi-FI" sz="2400" b="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fi-FI" sz="2400" b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i-FI" sz="2400" dirty="0" err="1" smtClean="0">
                <a:solidFill>
                  <a:schemeClr val="tx1"/>
                </a:solidFill>
              </a:rPr>
              <a:t>Comments</a:t>
            </a:r>
            <a:r>
              <a:rPr lang="fi-FI" sz="2400" dirty="0" smtClean="0">
                <a:solidFill>
                  <a:schemeClr val="tx1"/>
                </a:solidFill>
              </a:rPr>
              <a:t>, </a:t>
            </a:r>
            <a:r>
              <a:rPr lang="fi-FI" sz="2400" dirty="0" err="1" smtClean="0">
                <a:solidFill>
                  <a:schemeClr val="tx1"/>
                </a:solidFill>
              </a:rPr>
              <a:t>questions</a:t>
            </a:r>
            <a:r>
              <a:rPr lang="fi-FI" sz="2400" dirty="0" smtClean="0">
                <a:solidFill>
                  <a:schemeClr val="tx1"/>
                </a:solidFill>
              </a:rPr>
              <a:t>, </a:t>
            </a:r>
            <a:r>
              <a:rPr lang="fi-FI" sz="2400" dirty="0" err="1" smtClean="0">
                <a:solidFill>
                  <a:schemeClr val="tx1"/>
                </a:solidFill>
              </a:rPr>
              <a:t>ideas</a:t>
            </a:r>
            <a:r>
              <a:rPr lang="fi-FI" sz="2400" dirty="0" smtClean="0">
                <a:solidFill>
                  <a:schemeClr val="tx1"/>
                </a:solidFill>
              </a:rPr>
              <a:t>? </a:t>
            </a:r>
            <a:r>
              <a:rPr lang="fi-FI" sz="2400" dirty="0" err="1" smtClean="0">
                <a:solidFill>
                  <a:schemeClr val="tx1"/>
                </a:solidFill>
              </a:rPr>
              <a:t>Please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be</a:t>
            </a:r>
            <a:r>
              <a:rPr lang="fi-FI" sz="2400" dirty="0" smtClean="0">
                <a:solidFill>
                  <a:schemeClr val="tx1"/>
                </a:solidFill>
              </a:rPr>
              <a:t> in </a:t>
            </a:r>
            <a:r>
              <a:rPr lang="fi-FI" sz="2400" dirty="0" err="1" smtClean="0">
                <a:solidFill>
                  <a:schemeClr val="tx1"/>
                </a:solidFill>
              </a:rPr>
              <a:t>touch</a:t>
            </a:r>
            <a:r>
              <a:rPr lang="fi-FI" sz="2400" dirty="0" smtClean="0">
                <a:solidFill>
                  <a:schemeClr val="tx1"/>
                </a:solidFill>
              </a:rPr>
              <a:t>!</a:t>
            </a:r>
          </a:p>
          <a:p>
            <a:pPr marL="0" indent="0" algn="ctr">
              <a:buNone/>
            </a:pPr>
            <a:endParaRPr lang="fi-FI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i-FI" sz="2400" b="0" dirty="0">
                <a:solidFill>
                  <a:schemeClr val="tx1"/>
                </a:solidFill>
              </a:rPr>
              <a:t>Irene </a:t>
            </a:r>
            <a:r>
              <a:rPr lang="fi-FI" sz="2400" b="0" dirty="0" smtClean="0">
                <a:solidFill>
                  <a:schemeClr val="tx1"/>
                </a:solidFill>
              </a:rPr>
              <a:t>Pendolin</a:t>
            </a:r>
            <a:r>
              <a:rPr lang="fi-FI" sz="2400" b="0" dirty="0">
                <a:solidFill>
                  <a:schemeClr val="tx1"/>
                </a:solidFill>
              </a:rPr>
              <a:t/>
            </a:r>
            <a:br>
              <a:rPr lang="fi-FI" sz="2400" b="0" dirty="0">
                <a:solidFill>
                  <a:schemeClr val="tx1"/>
                </a:solidFill>
              </a:rPr>
            </a:br>
            <a:r>
              <a:rPr lang="en-GB" sz="2400" b="0" dirty="0">
                <a:solidFill>
                  <a:schemeClr val="tx1"/>
                </a:solidFill>
              </a:rPr>
              <a:t>Communications Manager</a:t>
            </a:r>
            <a:br>
              <a:rPr lang="en-GB" sz="2400" b="0" dirty="0">
                <a:solidFill>
                  <a:schemeClr val="tx1"/>
                </a:solidFill>
              </a:rPr>
            </a:br>
            <a:r>
              <a:rPr lang="en-GB" sz="2400" b="0" dirty="0" smtClean="0">
                <a:solidFill>
                  <a:schemeClr val="tx1"/>
                </a:solidFill>
              </a:rPr>
              <a:t>irene.pendolin@ubc.net</a:t>
            </a:r>
            <a:r>
              <a:rPr lang="en-GB" sz="2400" b="0" dirty="0">
                <a:solidFill>
                  <a:schemeClr val="tx1"/>
                </a:solidFill>
              </a:rPr>
              <a:t/>
            </a:r>
            <a:br>
              <a:rPr lang="en-GB" sz="2400" b="0" dirty="0">
                <a:solidFill>
                  <a:schemeClr val="tx1"/>
                </a:solidFill>
              </a:rPr>
            </a:br>
            <a:r>
              <a:rPr lang="en-GB" sz="2400" b="0" dirty="0">
                <a:solidFill>
                  <a:schemeClr val="tx1"/>
                </a:solidFill>
              </a:rPr>
              <a:t>+358 40 848 6242</a:t>
            </a:r>
            <a:endParaRPr lang="fi-FI" sz="2400" b="0" dirty="0">
              <a:solidFill>
                <a:schemeClr val="tx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10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48107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561714"/>
            <a:ext cx="8748286" cy="851062"/>
          </a:xfrm>
        </p:spPr>
        <p:txBody>
          <a:bodyPr>
            <a:normAutofit/>
          </a:bodyPr>
          <a:lstStyle/>
          <a:p>
            <a:r>
              <a:rPr lang="en-US" dirty="0" smtClean="0"/>
              <a:t>Contents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848871" cy="482453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The New UBC website is now open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New visual outlook of the UBC is defined in the brand tool kit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Next Steps in the communications and marketing </a:t>
            </a:r>
            <a:r>
              <a:rPr lang="en-US" dirty="0" smtClean="0"/>
              <a:t>renewal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0" dirty="0" smtClean="0"/>
              <a:t>Please note: Accompanying audio file for the UBC Board meeting in Kaunas (7 June 2016) is available for download at: </a:t>
            </a:r>
            <a:r>
              <a:rPr lang="en-US" b="0" u="sng" dirty="0">
                <a:hlinkClick r:id="rId3"/>
              </a:rPr>
              <a:t>https://www.dropbox.com/sh/i20czh6i0gno92i/AAAZO4pQ1B4ER5Tt-pevSTGNa?dl=0</a:t>
            </a:r>
            <a:endParaRPr lang="fi-FI" b="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2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77272"/>
            <a:ext cx="248107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20486"/>
            <a:ext cx="2481072" cy="87172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74"/>
            <a:ext cx="9144000" cy="65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7776432" cy="949623"/>
          </a:xfrm>
        </p:spPr>
        <p:txBody>
          <a:bodyPr>
            <a:normAutofit/>
          </a:bodyPr>
          <a:lstStyle/>
          <a:p>
            <a:r>
              <a:rPr lang="en-US" dirty="0" smtClean="0"/>
              <a:t>The new www.ubc.net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3569" y="692696"/>
            <a:ext cx="7741169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800" dirty="0"/>
          </a:p>
          <a:p>
            <a:pPr lvl="0"/>
            <a:r>
              <a:rPr lang="en-US" sz="1800" b="0" dirty="0" smtClean="0"/>
              <a:t>Launched on Friday 3 June 2016. </a:t>
            </a:r>
            <a:r>
              <a:rPr lang="en-US" sz="1800" dirty="0" smtClean="0"/>
              <a:t>Not </a:t>
            </a:r>
            <a:r>
              <a:rPr lang="en-US" sz="1800" dirty="0"/>
              <a:t>a final version – </a:t>
            </a:r>
            <a:r>
              <a:rPr lang="en-US" sz="1800" dirty="0" smtClean="0"/>
              <a:t>is constantly </a:t>
            </a:r>
            <a:r>
              <a:rPr lang="en-US" sz="1800" dirty="0"/>
              <a:t>developed</a:t>
            </a:r>
            <a:r>
              <a:rPr lang="en-US" sz="1800" dirty="0" smtClean="0"/>
              <a:t>.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</a:t>
            </a:r>
          </a:p>
          <a:p>
            <a:pPr lvl="0"/>
            <a:r>
              <a:rPr lang="en-US" sz="1800" b="0" dirty="0" smtClean="0"/>
              <a:t>Some </a:t>
            </a:r>
            <a:r>
              <a:rPr lang="en-US" sz="1800" b="0" dirty="0"/>
              <a:t>of the </a:t>
            </a:r>
            <a:r>
              <a:rPr lang="en-US" sz="1800" b="0" dirty="0" smtClean="0"/>
              <a:t>information (member </a:t>
            </a:r>
            <a:r>
              <a:rPr lang="en-US" sz="1800" b="0" dirty="0"/>
              <a:t>cities' </a:t>
            </a:r>
            <a:r>
              <a:rPr lang="en-US" sz="1800" b="0" dirty="0" smtClean="0"/>
              <a:t>information, documents etc.) is </a:t>
            </a:r>
            <a:r>
              <a:rPr lang="en-US" sz="1800" b="0" dirty="0"/>
              <a:t>still being added and updated</a:t>
            </a:r>
            <a:r>
              <a:rPr lang="en-US" sz="1800" b="0" dirty="0" smtClean="0"/>
              <a:t>.</a:t>
            </a:r>
            <a:br>
              <a:rPr lang="en-US" sz="1800" b="0" dirty="0" smtClean="0"/>
            </a:br>
            <a:r>
              <a:rPr lang="en-US" sz="1800" b="0" dirty="0" smtClean="0"/>
              <a:t> </a:t>
            </a:r>
          </a:p>
          <a:p>
            <a:pPr lvl="0"/>
            <a:r>
              <a:rPr lang="en-US" sz="1800" b="0" dirty="0" smtClean="0"/>
              <a:t>We </a:t>
            </a:r>
            <a:r>
              <a:rPr lang="en-US" sz="1800" b="0" dirty="0"/>
              <a:t>would value feedback on the website from the member cities and commissions to ensure we have accurate information online and to make the website serve the UBC community even better</a:t>
            </a:r>
            <a:r>
              <a:rPr lang="en-US" sz="1800" b="0" dirty="0" smtClean="0"/>
              <a:t>.</a:t>
            </a:r>
            <a:br>
              <a:rPr lang="en-US" sz="1800" b="0" dirty="0" smtClean="0"/>
            </a:br>
            <a:r>
              <a:rPr lang="en-US" sz="1800" b="0" dirty="0" smtClean="0"/>
              <a:t> </a:t>
            </a:r>
          </a:p>
          <a:p>
            <a:pPr lvl="0"/>
            <a:r>
              <a:rPr lang="en-US" sz="1800" b="0" dirty="0" smtClean="0"/>
              <a:t>Please </a:t>
            </a:r>
            <a:r>
              <a:rPr lang="en-US" sz="1800" b="0" dirty="0"/>
              <a:t>send all </a:t>
            </a:r>
            <a:r>
              <a:rPr lang="en-US" sz="1800" b="0" dirty="0" smtClean="0"/>
              <a:t>questions </a:t>
            </a:r>
            <a:r>
              <a:rPr lang="en-US" sz="1800" b="0" dirty="0"/>
              <a:t>and comments to UBC Communications Manager Irene Pendolin: </a:t>
            </a:r>
            <a:r>
              <a:rPr lang="en-US" sz="1800" b="0" dirty="0" smtClean="0">
                <a:hlinkClick r:id="rId3"/>
              </a:rPr>
              <a:t>irene.pendolin@ubc.net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b="0" dirty="0" smtClean="0"/>
          </a:p>
          <a:p>
            <a:pPr lvl="0"/>
            <a:r>
              <a:rPr lang="en-US" sz="1800" b="0" dirty="0" smtClean="0"/>
              <a:t>You can also fill out a form at </a:t>
            </a:r>
            <a:r>
              <a:rPr lang="en-US" sz="1800" b="0" dirty="0" smtClean="0">
                <a:hlinkClick r:id="rId4"/>
              </a:rPr>
              <a:t>www.ubc.net</a:t>
            </a:r>
            <a:r>
              <a:rPr lang="en-US" sz="1800" b="0" dirty="0" smtClean="0"/>
              <a:t> </a:t>
            </a:r>
            <a:br>
              <a:rPr lang="en-US" sz="1800" b="0" dirty="0" smtClean="0"/>
            </a:br>
            <a:endParaRPr lang="en-US" sz="1800" b="0" dirty="0"/>
          </a:p>
          <a:p>
            <a:pPr lvl="0"/>
            <a:r>
              <a:rPr lang="en-US" sz="1800" b="0" dirty="0"/>
              <a:t>While we continue to develop the new website, the old UBC website will operate alongside for some time at </a:t>
            </a:r>
            <a:r>
              <a:rPr lang="en-US" sz="1800" b="0" dirty="0" smtClean="0">
                <a:hlinkClick r:id="rId5"/>
              </a:rPr>
              <a:t>www.former.ubc.net</a:t>
            </a:r>
            <a:r>
              <a:rPr lang="en-US" sz="1800" dirty="0" smtClean="0"/>
              <a:t>. </a:t>
            </a:r>
            <a:r>
              <a:rPr lang="en-US" sz="1800" b="0" dirty="0" smtClean="0"/>
              <a:t>We will mainly update the new website.</a:t>
            </a:r>
            <a:endParaRPr lang="en-US" sz="1800" b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4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248107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319137"/>
            <a:ext cx="7776432" cy="949623"/>
          </a:xfrm>
        </p:spPr>
        <p:txBody>
          <a:bodyPr>
            <a:normAutofit/>
          </a:bodyPr>
          <a:lstStyle/>
          <a:p>
            <a:r>
              <a:rPr lang="en-US" dirty="0" smtClean="0"/>
              <a:t>A brief walk-through of the website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3569" y="1196752"/>
            <a:ext cx="7741169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800" dirty="0"/>
          </a:p>
          <a:p>
            <a:pPr lvl="0"/>
            <a:r>
              <a:rPr lang="en-US" sz="1800" b="0" dirty="0" smtClean="0"/>
              <a:t>Main </a:t>
            </a:r>
            <a:r>
              <a:rPr lang="en-US" sz="1800" b="0" dirty="0"/>
              <a:t>page – </a:t>
            </a:r>
            <a:r>
              <a:rPr lang="en-US" sz="1800" b="0" dirty="0">
                <a:hlinkClick r:id="rId3"/>
              </a:rPr>
              <a:t>http://ubc.net</a:t>
            </a:r>
            <a:r>
              <a:rPr lang="en-US" sz="1800" b="0" dirty="0" smtClean="0">
                <a:hlinkClick r:id="rId3"/>
              </a:rPr>
              <a:t>/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b="0" dirty="0" smtClean="0"/>
          </a:p>
          <a:p>
            <a:pPr lvl="0"/>
            <a:r>
              <a:rPr lang="en-US" sz="1800" b="0" dirty="0" smtClean="0"/>
              <a:t>Carousel slides: UBC’s top news and contents we wish to highlight </a:t>
            </a:r>
            <a:br>
              <a:rPr lang="en-US" sz="1800" b="0" dirty="0" smtClean="0"/>
            </a:br>
            <a:endParaRPr lang="en-US" sz="1800" b="0" dirty="0" smtClean="0"/>
          </a:p>
          <a:p>
            <a:pPr lvl="0"/>
            <a:r>
              <a:rPr lang="en-US" sz="1800" b="0" dirty="0" smtClean="0"/>
              <a:t>Main menu: </a:t>
            </a:r>
            <a:r>
              <a:rPr lang="en-US" sz="1800" b="0" dirty="0" err="1" smtClean="0"/>
              <a:t>Organisation</a:t>
            </a:r>
            <a:r>
              <a:rPr lang="en-US" sz="1800" b="0" dirty="0" smtClean="0"/>
              <a:t> – Member Cities – Commissions – Documents – Publications – UBC Events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sz="1600" b="0" dirty="0"/>
          </a:p>
          <a:p>
            <a:pPr lvl="0"/>
            <a:r>
              <a:rPr lang="en-US" sz="1800" b="0" dirty="0" smtClean="0"/>
              <a:t>Introduction + map of the UBC cities</a:t>
            </a:r>
            <a:br>
              <a:rPr lang="en-US" sz="1800" b="0" dirty="0" smtClean="0"/>
            </a:br>
            <a:r>
              <a:rPr lang="en-US" sz="1800" b="0" dirty="0" smtClean="0"/>
              <a:t> </a:t>
            </a:r>
          </a:p>
          <a:p>
            <a:pPr lvl="0"/>
            <a:r>
              <a:rPr lang="en-US" sz="1800" b="0" dirty="0" smtClean="0"/>
              <a:t>“New at UBC” </a:t>
            </a:r>
            <a:r>
              <a:rPr lang="en-US" sz="1800" b="0" dirty="0"/>
              <a:t>–</a:t>
            </a:r>
            <a:r>
              <a:rPr lang="en-US" sz="1800" b="0" dirty="0" smtClean="0"/>
              <a:t> changing newsfeed – you can view news and events from the UBC and member cities, as well as </a:t>
            </a:r>
            <a:r>
              <a:rPr lang="en-US" sz="1800" b="0" dirty="0" smtClean="0"/>
              <a:t>projects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</a:t>
            </a:r>
          </a:p>
          <a:p>
            <a:pPr lvl="0"/>
            <a:r>
              <a:rPr lang="en-US" sz="1800" b="0" dirty="0" smtClean="0"/>
              <a:t>“Lifts” – more static information, e.g. how to join the UBC and the work done in the commissions.</a:t>
            </a:r>
            <a:br>
              <a:rPr lang="en-US" sz="1800" b="0" dirty="0" smtClean="0"/>
            </a:br>
            <a:endParaRPr lang="en-US" sz="1800" b="0" dirty="0" smtClean="0"/>
          </a:p>
          <a:p>
            <a:pPr lvl="0"/>
            <a:r>
              <a:rPr lang="en-US" sz="1800" b="0" dirty="0" smtClean="0"/>
              <a:t>“Footer” (at the bottom of all pages) – UBC’s contact information and links</a:t>
            </a:r>
            <a:br>
              <a:rPr lang="en-US" sz="1800" b="0" dirty="0" smtClean="0"/>
            </a:br>
            <a:r>
              <a:rPr lang="en-US" sz="1800" b="0" dirty="0" smtClean="0"/>
              <a:t>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5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248107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319137"/>
            <a:ext cx="7776432" cy="949623"/>
          </a:xfrm>
        </p:spPr>
        <p:txBody>
          <a:bodyPr>
            <a:normAutofit/>
          </a:bodyPr>
          <a:lstStyle/>
          <a:p>
            <a:r>
              <a:rPr lang="en-US" dirty="0" smtClean="0"/>
              <a:t>A brief walk-through of the website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3569" y="1196752"/>
            <a:ext cx="7741169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800" dirty="0"/>
          </a:p>
          <a:p>
            <a:pPr lvl="0"/>
            <a:r>
              <a:rPr lang="en-US" sz="1800" b="0" dirty="0" err="1" smtClean="0"/>
              <a:t>Organisation</a:t>
            </a:r>
            <a:r>
              <a:rPr lang="en-US" sz="1800" b="0" dirty="0"/>
              <a:t> –</a:t>
            </a:r>
            <a:r>
              <a:rPr lang="en-US" sz="1800" dirty="0"/>
              <a:t> </a:t>
            </a:r>
            <a:r>
              <a:rPr lang="en-US" sz="1800" b="0" dirty="0" smtClean="0">
                <a:hlinkClick r:id="rId3"/>
              </a:rPr>
              <a:t>http</a:t>
            </a:r>
            <a:r>
              <a:rPr lang="en-US" sz="1800" b="0" dirty="0">
                <a:hlinkClick r:id="rId3"/>
              </a:rPr>
              <a:t>://</a:t>
            </a:r>
            <a:r>
              <a:rPr lang="en-US" sz="1800" b="0" dirty="0" smtClean="0">
                <a:hlinkClick r:id="rId3"/>
              </a:rPr>
              <a:t>ubc.net/organisation</a:t>
            </a:r>
            <a:r>
              <a:rPr lang="en-US" sz="1800" b="0" dirty="0" smtClean="0"/>
              <a:t> </a:t>
            </a:r>
          </a:p>
          <a:p>
            <a:pPr lvl="1"/>
            <a:r>
              <a:rPr lang="en-US" sz="1600" dirty="0" smtClean="0"/>
              <a:t>Introductions of the UBC actors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sz="1600" b="0" dirty="0"/>
          </a:p>
          <a:p>
            <a:pPr lvl="0"/>
            <a:r>
              <a:rPr lang="en-US" sz="1800" b="0" dirty="0"/>
              <a:t>Member cities –</a:t>
            </a:r>
            <a:r>
              <a:rPr lang="en-US" sz="1800" dirty="0"/>
              <a:t> </a:t>
            </a:r>
            <a:r>
              <a:rPr lang="en-US" sz="1800" b="0" dirty="0" smtClean="0">
                <a:hlinkClick r:id="rId4"/>
              </a:rPr>
              <a:t>http</a:t>
            </a:r>
            <a:r>
              <a:rPr lang="en-US" sz="1800" b="0" dirty="0">
                <a:hlinkClick r:id="rId4"/>
              </a:rPr>
              <a:t>://</a:t>
            </a:r>
            <a:r>
              <a:rPr lang="en-US" sz="1800" b="0" dirty="0" smtClean="0">
                <a:hlinkClick r:id="rId4"/>
              </a:rPr>
              <a:t>ubc.net/cities</a:t>
            </a:r>
            <a:r>
              <a:rPr lang="en-US" sz="1800" b="0" dirty="0" smtClean="0"/>
              <a:t> </a:t>
            </a:r>
          </a:p>
          <a:p>
            <a:pPr lvl="1"/>
            <a:r>
              <a:rPr lang="en-US" sz="1600" b="0" dirty="0" smtClean="0"/>
              <a:t>Important information of the member city + news, events and projects</a:t>
            </a:r>
          </a:p>
          <a:p>
            <a:pPr lvl="1"/>
            <a:r>
              <a:rPr lang="en-US" sz="1600" dirty="0" smtClean="0"/>
              <a:t>The more the cities publish their news, events and projects, the more they will be visible on the UBC website, e.g. on the main page.</a:t>
            </a:r>
            <a:endParaRPr lang="en-US" sz="1600" b="0" dirty="0" smtClean="0"/>
          </a:p>
          <a:p>
            <a:pPr lvl="1"/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ubc.net/cities/liepaja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ubc.net/cities/turku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ubc.net/cities/kaunas</a:t>
            </a:r>
            <a:r>
              <a:rPr lang="en-US" sz="1600" dirty="0" smtClean="0"/>
              <a:t>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 </a:t>
            </a:r>
          </a:p>
          <a:p>
            <a:pPr lvl="0"/>
            <a:r>
              <a:rPr lang="en-US" sz="1800" b="0" dirty="0"/>
              <a:t>Commissions –</a:t>
            </a:r>
            <a:r>
              <a:rPr lang="en-US" sz="1800" dirty="0"/>
              <a:t> </a:t>
            </a:r>
            <a:r>
              <a:rPr lang="en-US" sz="1800" b="0" dirty="0" smtClean="0">
                <a:hlinkClick r:id="rId8"/>
              </a:rPr>
              <a:t>http</a:t>
            </a:r>
            <a:r>
              <a:rPr lang="en-US" sz="1800" b="0" dirty="0">
                <a:hlinkClick r:id="rId8"/>
              </a:rPr>
              <a:t>://</a:t>
            </a:r>
            <a:r>
              <a:rPr lang="en-US" sz="1800" b="0" dirty="0" smtClean="0">
                <a:hlinkClick r:id="rId8"/>
              </a:rPr>
              <a:t>ubc.net/commissions</a:t>
            </a:r>
            <a:r>
              <a:rPr lang="en-US" sz="1800" b="0" dirty="0" smtClean="0"/>
              <a:t> </a:t>
            </a:r>
          </a:p>
          <a:p>
            <a:pPr lvl="1"/>
            <a:r>
              <a:rPr lang="en-US" sz="1600" dirty="0" smtClean="0"/>
              <a:t>All commissions have their own pages + Working Group on Gender Equality and UBC Communications Network</a:t>
            </a:r>
          </a:p>
          <a:p>
            <a:pPr lvl="1"/>
            <a:r>
              <a:rPr lang="en-US" sz="1600" dirty="0" smtClean="0"/>
              <a:t>Some information from the Commissions is yet to be added – please contact Communications Manager Irene Pendolin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6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248107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6432" cy="949623"/>
          </a:xfrm>
        </p:spPr>
        <p:txBody>
          <a:bodyPr>
            <a:normAutofit/>
          </a:bodyPr>
          <a:lstStyle/>
          <a:p>
            <a:r>
              <a:rPr lang="en-US" dirty="0" smtClean="0"/>
              <a:t>A brief walk-through of the website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3569" y="1052736"/>
            <a:ext cx="7741169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800" dirty="0"/>
          </a:p>
          <a:p>
            <a:pPr lvl="0"/>
            <a:r>
              <a:rPr lang="en-US" sz="1800" b="0" dirty="0" smtClean="0"/>
              <a:t>Documents </a:t>
            </a:r>
            <a:r>
              <a:rPr lang="en-US" sz="1800" b="0" dirty="0"/>
              <a:t>–</a:t>
            </a:r>
            <a:r>
              <a:rPr lang="en-US" sz="1800" dirty="0"/>
              <a:t> </a:t>
            </a:r>
            <a:r>
              <a:rPr lang="en-US" sz="1800" b="0" dirty="0">
                <a:hlinkClick r:id="rId3"/>
              </a:rPr>
              <a:t>http://</a:t>
            </a:r>
            <a:r>
              <a:rPr lang="en-US" sz="1800" b="0" dirty="0" smtClean="0">
                <a:hlinkClick r:id="rId3"/>
              </a:rPr>
              <a:t>ubc.net/document-categories</a:t>
            </a:r>
            <a:r>
              <a:rPr lang="en-US" sz="1800" b="0" dirty="0" smtClean="0"/>
              <a:t> </a:t>
            </a:r>
          </a:p>
          <a:p>
            <a:pPr lvl="1"/>
            <a:r>
              <a:rPr lang="en-US" sz="1600" dirty="0" smtClean="0"/>
              <a:t>The same as the old Documentation Centre</a:t>
            </a:r>
          </a:p>
          <a:p>
            <a:pPr lvl="1"/>
            <a:r>
              <a:rPr lang="en-US" sz="1600" dirty="0" smtClean="0"/>
              <a:t>A lot of the documents still need to be added</a:t>
            </a:r>
          </a:p>
          <a:p>
            <a:pPr lvl="1"/>
            <a:r>
              <a:rPr lang="en-US" sz="1600" b="0" dirty="0" smtClean="0"/>
              <a:t>You can access documents also at the old website: </a:t>
            </a:r>
            <a:r>
              <a:rPr lang="en-US" sz="1600" b="0" dirty="0" smtClean="0">
                <a:hlinkClick r:id="rId4"/>
              </a:rPr>
              <a:t>www.former.ubc.net</a:t>
            </a:r>
            <a:r>
              <a:rPr lang="en-US" sz="1600" b="0" dirty="0" smtClean="0"/>
              <a:t> </a:t>
            </a:r>
            <a:br>
              <a:rPr lang="en-US" sz="1600" b="0" dirty="0" smtClean="0"/>
            </a:br>
            <a:endParaRPr lang="en-US" sz="1600" b="0" dirty="0"/>
          </a:p>
          <a:p>
            <a:pPr lvl="0"/>
            <a:r>
              <a:rPr lang="en-US" sz="1800" b="0" dirty="0" smtClean="0"/>
              <a:t>Publications –</a:t>
            </a:r>
            <a:r>
              <a:rPr lang="en-US" sz="1800" dirty="0" smtClean="0"/>
              <a:t> </a:t>
            </a:r>
            <a:r>
              <a:rPr lang="en-US" sz="1800" b="0" dirty="0">
                <a:hlinkClick r:id="rId5"/>
              </a:rPr>
              <a:t>http://</a:t>
            </a:r>
            <a:r>
              <a:rPr lang="en-US" sz="1800" b="0" dirty="0" smtClean="0">
                <a:hlinkClick r:id="rId5"/>
              </a:rPr>
              <a:t>ubc.net/publications</a:t>
            </a:r>
            <a:r>
              <a:rPr lang="en-US" sz="1800" b="0" dirty="0" smtClean="0"/>
              <a:t> </a:t>
            </a:r>
          </a:p>
          <a:p>
            <a:pPr lvl="1"/>
            <a:r>
              <a:rPr lang="en-US" sz="1600" b="0" dirty="0" smtClean="0"/>
              <a:t>Baltic Cities Bulletin</a:t>
            </a:r>
          </a:p>
          <a:p>
            <a:pPr lvl="1"/>
            <a:r>
              <a:rPr lang="en-US" sz="1600" b="0" dirty="0" smtClean="0"/>
              <a:t>The </a:t>
            </a:r>
            <a:r>
              <a:rPr lang="en-US" sz="1600" b="0" dirty="0"/>
              <a:t>first BCB with a new visual outlook has just come out</a:t>
            </a:r>
          </a:p>
          <a:p>
            <a:pPr lvl="1"/>
            <a:r>
              <a:rPr lang="en-US" sz="1600" dirty="0"/>
              <a:t>The new visual look is consistent with the new UBC website</a:t>
            </a:r>
          </a:p>
          <a:p>
            <a:pPr lvl="1"/>
            <a:r>
              <a:rPr lang="en-US" sz="1600" dirty="0"/>
              <a:t>We will continue to develop the Bulletin after this first issue with the new </a:t>
            </a:r>
            <a:r>
              <a:rPr lang="en-US" sz="1600" dirty="0" smtClean="0"/>
              <a:t>look</a:t>
            </a:r>
            <a:endParaRPr lang="en-US" sz="1600" b="0" dirty="0" smtClean="0"/>
          </a:p>
          <a:p>
            <a:pPr lvl="1"/>
            <a:r>
              <a:rPr lang="en-US" sz="1600" dirty="0" smtClean="0"/>
              <a:t>Pdf and possibility to open in reader (ISSUU)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 </a:t>
            </a:r>
          </a:p>
          <a:p>
            <a:pPr lvl="0"/>
            <a:r>
              <a:rPr lang="en-US" sz="1800" b="0" dirty="0" smtClean="0"/>
              <a:t>UBC Events –</a:t>
            </a:r>
            <a:r>
              <a:rPr lang="en-US" sz="1800" dirty="0" smtClean="0"/>
              <a:t> </a:t>
            </a:r>
            <a:r>
              <a:rPr lang="en-US" sz="1800" b="0" dirty="0">
                <a:hlinkClick r:id="rId6"/>
              </a:rPr>
              <a:t>http://</a:t>
            </a:r>
            <a:r>
              <a:rPr lang="en-US" sz="1800" b="0" dirty="0" smtClean="0">
                <a:hlinkClick r:id="rId6"/>
              </a:rPr>
              <a:t>ubc.net/ubc-events</a:t>
            </a:r>
            <a:endParaRPr lang="en-US" sz="1800" b="0" dirty="0" smtClean="0"/>
          </a:p>
          <a:p>
            <a:pPr lvl="1"/>
            <a:r>
              <a:rPr lang="en-US" sz="1600" dirty="0" smtClean="0"/>
              <a:t>Calendar and list view, upcoming and past events</a:t>
            </a:r>
          </a:p>
          <a:p>
            <a:pPr lvl="1"/>
            <a:r>
              <a:rPr lang="en-US" sz="1600" dirty="0" smtClean="0"/>
              <a:t>More events will be added continuously.</a:t>
            </a:r>
          </a:p>
          <a:p>
            <a:pPr lvl="1"/>
            <a:r>
              <a:rPr lang="en-US" sz="1600" dirty="0"/>
              <a:t>E</a:t>
            </a:r>
            <a:r>
              <a:rPr lang="en-US" sz="1600" b="0" dirty="0" smtClean="0"/>
              <a:t>vents will appear on the main page and the cities’ pages</a:t>
            </a:r>
            <a:br>
              <a:rPr lang="en-US" sz="1600" b="0" dirty="0" smtClean="0"/>
            </a:br>
            <a:r>
              <a:rPr lang="en-US" sz="1600" b="0" dirty="0" smtClean="0"/>
              <a:t>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7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248107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463153"/>
            <a:ext cx="7776432" cy="949623"/>
          </a:xfrm>
        </p:spPr>
        <p:txBody>
          <a:bodyPr>
            <a:normAutofit fontScale="90000"/>
          </a:bodyPr>
          <a:lstStyle/>
          <a:p>
            <a:r>
              <a:rPr lang="en-US" dirty="0"/>
              <a:t>New visual outlook of the UBC is defined in the </a:t>
            </a:r>
            <a:r>
              <a:rPr lang="en-US" dirty="0" smtClean="0"/>
              <a:t>brand tool kit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3569" y="1412776"/>
            <a:ext cx="7741169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800" dirty="0"/>
          </a:p>
          <a:p>
            <a:pPr lvl="0"/>
            <a:r>
              <a:rPr lang="en-US" sz="1800" b="0" dirty="0" smtClean="0">
                <a:hlinkClick r:id="rId3"/>
              </a:rPr>
              <a:t>http</a:t>
            </a:r>
            <a:r>
              <a:rPr lang="en-US" sz="1800" b="0" dirty="0">
                <a:hlinkClick r:id="rId3"/>
              </a:rPr>
              <a:t>://</a:t>
            </a:r>
            <a:r>
              <a:rPr lang="en-US" sz="1800" b="0" dirty="0" smtClean="0">
                <a:hlinkClick r:id="rId3"/>
              </a:rPr>
              <a:t>ubc.net/commissions/ubc-communications-network/materials</a:t>
            </a:r>
            <a:r>
              <a:rPr lang="en-US" sz="1800" b="0" dirty="0" smtClean="0"/>
              <a:t> </a:t>
            </a:r>
          </a:p>
          <a:p>
            <a:pPr marL="0" lvl="0" indent="0">
              <a:buNone/>
            </a:pPr>
            <a:endParaRPr lang="en-US" sz="1800" b="0" dirty="0"/>
          </a:p>
          <a:p>
            <a:pPr lvl="0"/>
            <a:r>
              <a:rPr lang="en-US" sz="1800" b="0" dirty="0" smtClean="0"/>
              <a:t>Defines how to use the UBC logos</a:t>
            </a:r>
          </a:p>
          <a:p>
            <a:pPr lvl="1"/>
            <a:r>
              <a:rPr lang="en-US" sz="1600" dirty="0" smtClean="0"/>
              <a:t>Main logo</a:t>
            </a:r>
          </a:p>
          <a:p>
            <a:pPr lvl="1"/>
            <a:r>
              <a:rPr lang="en-US" sz="1600" dirty="0" smtClean="0"/>
              <a:t>Marketing logo</a:t>
            </a:r>
          </a:p>
          <a:p>
            <a:pPr lvl="1"/>
            <a:r>
              <a:rPr lang="en-US" sz="1600" dirty="0" smtClean="0"/>
              <a:t>Commissions’ logos</a:t>
            </a:r>
          </a:p>
          <a:p>
            <a:pPr marL="457200" lvl="1" indent="0">
              <a:buNone/>
            </a:pPr>
            <a:endParaRPr lang="en-US" sz="1600" b="0" dirty="0"/>
          </a:p>
          <a:p>
            <a:pPr lvl="0"/>
            <a:r>
              <a:rPr lang="en-US" sz="1800" b="0" dirty="0" smtClean="0"/>
              <a:t>Defines UBC’s other graphical elements such as typography and colors</a:t>
            </a:r>
          </a:p>
          <a:p>
            <a:pPr marL="457200" lvl="1" indent="0">
              <a:buNone/>
            </a:pPr>
            <a:endParaRPr lang="en-US" sz="1600" b="0" dirty="0" smtClean="0"/>
          </a:p>
          <a:p>
            <a:pPr lvl="0"/>
            <a:r>
              <a:rPr lang="en-US" sz="1800" b="0" dirty="0" smtClean="0"/>
              <a:t>The new visual outlook of the UBC still needs to be communicated to the commissions and member cities.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8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248107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463153"/>
            <a:ext cx="7776432" cy="949623"/>
          </a:xfrm>
        </p:spPr>
        <p:txBody>
          <a:bodyPr>
            <a:normAutofit fontScale="90000"/>
          </a:bodyPr>
          <a:lstStyle/>
          <a:p>
            <a:r>
              <a:rPr lang="en-US" dirty="0"/>
              <a:t>Next Steps in the communications and marketing renewal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3569" y="1412776"/>
            <a:ext cx="7741169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800" dirty="0"/>
          </a:p>
          <a:p>
            <a:pPr lvl="0"/>
            <a:r>
              <a:rPr lang="en-US" sz="1800" b="0" dirty="0" smtClean="0"/>
              <a:t>Information about the new website has been sent to the member cities and commissions + post on Facebook</a:t>
            </a:r>
          </a:p>
          <a:p>
            <a:pPr lvl="0"/>
            <a:endParaRPr lang="en-US" sz="1800" b="0" dirty="0"/>
          </a:p>
          <a:p>
            <a:pPr lvl="0"/>
            <a:r>
              <a:rPr lang="en-US" sz="1800" b="0" dirty="0" smtClean="0"/>
              <a:t>More information to the commissions and cities will follow as soon as possible, e.g. the </a:t>
            </a:r>
            <a:r>
              <a:rPr lang="en-US" sz="1800" b="0" dirty="0"/>
              <a:t>new visual </a:t>
            </a:r>
            <a:r>
              <a:rPr lang="en-US" sz="1800" b="0" dirty="0" smtClean="0"/>
              <a:t>outlook of </a:t>
            </a:r>
            <a:r>
              <a:rPr lang="en-US" sz="1800" b="0" dirty="0"/>
              <a:t>the UBC </a:t>
            </a:r>
            <a:endParaRPr lang="en-US" sz="1800" b="0" dirty="0" smtClean="0"/>
          </a:p>
          <a:p>
            <a:pPr marL="457200" lvl="1" indent="0">
              <a:buNone/>
            </a:pPr>
            <a:endParaRPr lang="en-US" sz="1600" b="0" dirty="0"/>
          </a:p>
          <a:p>
            <a:pPr lvl="0"/>
            <a:r>
              <a:rPr lang="en-US" sz="1800" b="0" dirty="0" smtClean="0"/>
              <a:t>Information on the new website will be added and updated in collaboration with the member cities and commissions</a:t>
            </a:r>
          </a:p>
          <a:p>
            <a:pPr marL="457200" lvl="1" indent="0">
              <a:buNone/>
            </a:pPr>
            <a:endParaRPr lang="en-US" sz="1600" b="0" dirty="0" smtClean="0"/>
          </a:p>
          <a:p>
            <a:pPr lvl="0"/>
            <a:r>
              <a:rPr lang="en-US" sz="1800" b="0" dirty="0" smtClean="0"/>
              <a:t>Next steps defined in the contract with advertising agency KMG:</a:t>
            </a:r>
          </a:p>
          <a:p>
            <a:pPr lvl="1"/>
            <a:r>
              <a:rPr lang="en-US" sz="1600" dirty="0" smtClean="0"/>
              <a:t>Possibility of intranet</a:t>
            </a:r>
          </a:p>
          <a:p>
            <a:pPr lvl="1"/>
            <a:r>
              <a:rPr lang="en-US" sz="1600" b="0" dirty="0" smtClean="0"/>
              <a:t>General brochure for the UBC</a:t>
            </a:r>
          </a:p>
          <a:p>
            <a:pPr lvl="1"/>
            <a:r>
              <a:rPr lang="en-US" sz="1600" dirty="0" smtClean="0"/>
              <a:t>Templates (PowerPoint, visit cards etc.)</a:t>
            </a: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9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248107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ku_ppt-pohja_25012012">
  <a:themeElements>
    <a:clrScheme name="Mukautettu 1">
      <a:dk1>
        <a:sysClr val="windowText" lastClr="000000"/>
      </a:dk1>
      <a:lt1>
        <a:sysClr val="window" lastClr="FFFFFF"/>
      </a:lt1>
      <a:dk2>
        <a:srgbClr val="00468B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32AACD"/>
      </a:accent5>
      <a:accent6>
        <a:srgbClr val="808080"/>
      </a:accent6>
      <a:hlink>
        <a:srgbClr val="00367A"/>
      </a:hlink>
      <a:folHlink>
        <a:srgbClr val="32AACD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Turun kaupunki">
      <a:dk1>
        <a:sysClr val="windowText" lastClr="000000"/>
      </a:dk1>
      <a:lt1>
        <a:sysClr val="window" lastClr="FFFFFF"/>
      </a:lt1>
      <a:dk2>
        <a:srgbClr val="298AAD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298AAD"/>
      </a:accent5>
      <a:accent6>
        <a:srgbClr val="2C9024"/>
      </a:accent6>
      <a:hlink>
        <a:srgbClr val="0000FF"/>
      </a:hlink>
      <a:folHlink>
        <a:srgbClr val="800080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Turun kaupunki">
      <a:dk1>
        <a:sysClr val="windowText" lastClr="000000"/>
      </a:dk1>
      <a:lt1>
        <a:sysClr val="window" lastClr="FFFFFF"/>
      </a:lt1>
      <a:dk2>
        <a:srgbClr val="298AAD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298AAD"/>
      </a:accent5>
      <a:accent6>
        <a:srgbClr val="2C9024"/>
      </a:accent6>
      <a:hlink>
        <a:srgbClr val="0000FF"/>
      </a:hlink>
      <a:folHlink>
        <a:srgbClr val="800080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6444</TotalTime>
  <Words>303</Words>
  <Application>Microsoft Office PowerPoint</Application>
  <PresentationFormat>Näytössä katseltava diaesitys (4:3)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2" baseType="lpstr">
      <vt:lpstr>Arial</vt:lpstr>
      <vt:lpstr>tku_ppt-pohja_25012012</vt:lpstr>
      <vt:lpstr>Update on UBC’s new website and other communications and marketing measures </vt:lpstr>
      <vt:lpstr>Contents</vt:lpstr>
      <vt:lpstr>PowerPoint-esitys</vt:lpstr>
      <vt:lpstr>The new www.ubc.net</vt:lpstr>
      <vt:lpstr>A brief walk-through of the website</vt:lpstr>
      <vt:lpstr>A brief walk-through of the website</vt:lpstr>
      <vt:lpstr>A brief walk-through of the website</vt:lpstr>
      <vt:lpstr>New visual outlook of the UBC is defined in the brand tool kit</vt:lpstr>
      <vt:lpstr>Next Steps in the communications and marketing renewal</vt:lpstr>
      <vt:lpstr>PowerPoint-esitys</vt:lpstr>
    </vt:vector>
  </TitlesOfParts>
  <Company>Turun kaupunki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Riikonen Janne</dc:creator>
  <cp:lastModifiedBy>Pendolin Irene</cp:lastModifiedBy>
  <cp:revision>414</cp:revision>
  <cp:lastPrinted>2016-06-06T13:02:38Z</cp:lastPrinted>
  <dcterms:created xsi:type="dcterms:W3CDTF">2012-01-04T10:39:25Z</dcterms:created>
  <dcterms:modified xsi:type="dcterms:W3CDTF">2016-06-14T08:24:43Z</dcterms:modified>
</cp:coreProperties>
</file>