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7" r:id="rId6"/>
    <p:sldId id="261" r:id="rId7"/>
    <p:sldId id="259" r:id="rId8"/>
    <p:sldId id="265" r:id="rId9"/>
    <p:sldId id="266" r:id="rId10"/>
    <p:sldId id="268" r:id="rId11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83" autoAdjust="0"/>
  </p:normalViewPr>
  <p:slideViewPr>
    <p:cSldViewPr>
      <p:cViewPr varScale="1">
        <p:scale>
          <a:sx n="92" d="100"/>
          <a:sy n="92" d="100"/>
        </p:scale>
        <p:origin x="21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3938D-6954-4DDB-B0FB-0C11CDCCFDBA}" type="datetimeFigureOut">
              <a:rPr lang="nb-NO" smtClean="0"/>
              <a:pPr/>
              <a:t>18.08.2016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EFFEC-85F3-4FBA-A4F3-E5BEA372D1D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763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441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735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819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013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GB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2455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386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7961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8524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FFEC-85F3-4FBA-A4F3-E5BEA372D1DD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353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B18C-F7E2-429B-895D-C7D584158492}" type="datetimeFigureOut">
              <a:rPr lang="da-DK" smtClean="0"/>
              <a:pPr/>
              <a:t>18-08-2016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20A2-DEF9-4F45-AF4A-915D39DEDCC8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kas\Google Drive\Documents\Baltic\i9c75u166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4101" y="548681"/>
            <a:ext cx="2798380" cy="252028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484785"/>
            <a:ext cx="8640960" cy="648071"/>
          </a:xfrm>
        </p:spPr>
        <p:txBody>
          <a:bodyPr>
            <a:noAutofit/>
          </a:bodyPr>
          <a:lstStyle/>
          <a:p>
            <a:pPr lvl="0" algn="l">
              <a:spcBef>
                <a:spcPts val="600"/>
              </a:spcBef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The </a:t>
            </a:r>
            <a:r>
              <a:rPr kumimoji="0" lang="en-GB" sz="40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Union of Baltic Cities</a:t>
            </a:r>
            <a:endParaRPr lang="da-DK" sz="4000" dirty="0">
              <a:latin typeface="Cambria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5536" y="4153955"/>
            <a:ext cx="6400800" cy="2016224"/>
          </a:xfrm>
        </p:spPr>
        <p:txBody>
          <a:bodyPr>
            <a:noAutofit/>
          </a:bodyPr>
          <a:lstStyle/>
          <a:p>
            <a:pPr marL="268288" algn="l">
              <a:spcBef>
                <a:spcPts val="0"/>
              </a:spcBef>
            </a:pPr>
            <a:r>
              <a:rPr lang="da-DK" sz="2400" i="1" dirty="0" smtClean="0">
                <a:solidFill>
                  <a:srgbClr val="1F497D"/>
                </a:solidFill>
              </a:rPr>
              <a:t>by the EU Offices of Turku, Zealand Denmark,</a:t>
            </a:r>
          </a:p>
          <a:p>
            <a:pPr marL="268288" algn="l">
              <a:spcBef>
                <a:spcPts val="0"/>
              </a:spcBef>
            </a:pPr>
            <a:r>
              <a:rPr lang="da-DK" sz="2400" i="1" dirty="0" smtClean="0">
                <a:solidFill>
                  <a:srgbClr val="1F497D"/>
                </a:solidFill>
              </a:rPr>
              <a:t>South Norway, Pomorskie and North Sweden </a:t>
            </a:r>
          </a:p>
          <a:p>
            <a:pPr marL="268288" algn="l">
              <a:spcBef>
                <a:spcPts val="0"/>
              </a:spcBef>
            </a:pPr>
            <a:endParaRPr lang="da-DK" sz="2400" dirty="0" smtClean="0">
              <a:solidFill>
                <a:srgbClr val="1F497D"/>
              </a:solidFill>
            </a:endParaRPr>
          </a:p>
          <a:p>
            <a:pPr marL="268288" algn="l">
              <a:spcBef>
                <a:spcPts val="0"/>
              </a:spcBef>
            </a:pPr>
            <a:r>
              <a:rPr lang="da-DK" sz="2400" dirty="0" smtClean="0">
                <a:solidFill>
                  <a:srgbClr val="1F497D"/>
                </a:solidFill>
              </a:rPr>
              <a:t>Presented to the UBC Board 24.05.2012</a:t>
            </a:r>
          </a:p>
          <a:p>
            <a:pPr marL="268288" algn="l">
              <a:spcBef>
                <a:spcPts val="0"/>
              </a:spcBef>
            </a:pPr>
            <a:r>
              <a:rPr lang="da-DK" sz="2400" dirty="0" smtClean="0">
                <a:solidFill>
                  <a:srgbClr val="1F497D"/>
                </a:solidFill>
              </a:rPr>
              <a:t>by Krista Taipale, TURKU-Southwest Finland European Office</a:t>
            </a:r>
            <a:endParaRPr lang="da-DK" sz="2400" dirty="0">
              <a:solidFill>
                <a:srgbClr val="1F497D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51520" y="2708920"/>
            <a:ext cx="864096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68288" lvl="0">
              <a:spcBef>
                <a:spcPts val="600"/>
              </a:spcBef>
            </a:pPr>
            <a:r>
              <a:rPr lang="en-GB" sz="4000" b="1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Ideas and suggestions</a:t>
            </a:r>
            <a:br>
              <a:rPr lang="en-GB" sz="4000" b="1" dirty="0" smtClean="0">
                <a:latin typeface="Cambria" pitchFamily="18" charset="0"/>
                <a:ea typeface="Calibri" pitchFamily="34" charset="0"/>
                <a:cs typeface="Arial" pitchFamily="34" charset="0"/>
              </a:rPr>
            </a:br>
            <a:r>
              <a:rPr lang="en-GB" sz="4000" b="1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for more visibility in Brussels </a:t>
            </a:r>
            <a:r>
              <a:rPr lang="da-DK" sz="4000" dirty="0" smtClean="0">
                <a:latin typeface="Cambria" pitchFamily="18" charset="0"/>
                <a:cs typeface="Arial" pitchFamily="34" charset="0"/>
              </a:rPr>
              <a:t/>
            </a:r>
            <a:br>
              <a:rPr lang="da-DK" sz="4000" dirty="0" smtClean="0">
                <a:latin typeface="Cambria" pitchFamily="18" charset="0"/>
                <a:cs typeface="Arial" pitchFamily="34" charset="0"/>
              </a:rPr>
            </a:br>
            <a:endParaRPr kumimoji="0" lang="da-DK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i-FI" sz="4400" dirty="0" smtClean="0">
              <a:solidFill>
                <a:schemeClr val="tx2"/>
              </a:solidFill>
              <a:latin typeface="Cambria" pitchFamily="18" charset="0"/>
            </a:endParaRPr>
          </a:p>
          <a:p>
            <a:pPr marL="0" indent="0" algn="ctr">
              <a:buNone/>
            </a:pPr>
            <a:r>
              <a:rPr lang="fi-FI" sz="4400" dirty="0" err="1" smtClean="0">
                <a:solidFill>
                  <a:schemeClr val="tx2"/>
                </a:solidFill>
                <a:latin typeface="Cambria" pitchFamily="18" charset="0"/>
              </a:rPr>
              <a:t>Thank</a:t>
            </a:r>
            <a:r>
              <a:rPr lang="fi-FI" sz="4400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fi-FI" sz="4400" dirty="0" err="1" smtClean="0">
                <a:solidFill>
                  <a:schemeClr val="tx2"/>
                </a:solidFill>
                <a:latin typeface="Cambria" pitchFamily="18" charset="0"/>
              </a:rPr>
              <a:t>you</a:t>
            </a:r>
            <a:r>
              <a:rPr lang="fi-FI" sz="4400" dirty="0" smtClean="0">
                <a:solidFill>
                  <a:schemeClr val="tx2"/>
                </a:solidFill>
                <a:latin typeface="Cambria" pitchFamily="18" charset="0"/>
              </a:rPr>
              <a:t> for </a:t>
            </a:r>
            <a:r>
              <a:rPr lang="fi-FI" sz="4400" dirty="0" err="1" smtClean="0">
                <a:solidFill>
                  <a:schemeClr val="tx2"/>
                </a:solidFill>
                <a:latin typeface="Cambria" pitchFamily="18" charset="0"/>
              </a:rPr>
              <a:t>your</a:t>
            </a:r>
            <a:r>
              <a:rPr lang="fi-FI" sz="4400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fi-FI" sz="4400" dirty="0" err="1" smtClean="0">
                <a:solidFill>
                  <a:schemeClr val="tx2"/>
                </a:solidFill>
                <a:latin typeface="Cambria" pitchFamily="18" charset="0"/>
              </a:rPr>
              <a:t>attention</a:t>
            </a:r>
            <a:r>
              <a:rPr lang="fi-FI" sz="4400" dirty="0">
                <a:solidFill>
                  <a:schemeClr val="tx2"/>
                </a:solidFill>
                <a:latin typeface="Cambria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541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Cambria" pitchFamily="18" charset="0"/>
              </a:rPr>
              <a:t>The need for </a:t>
            </a:r>
            <a:r>
              <a:rPr lang="da-DK" b="1" i="1" dirty="0" smtClean="0">
                <a:latin typeface="Cambria" pitchFamily="18" charset="0"/>
              </a:rPr>
              <a:t>focus</a:t>
            </a:r>
            <a:r>
              <a:rPr lang="da-DK" dirty="0" smtClean="0">
                <a:latin typeface="Cambria" pitchFamily="18" charset="0"/>
              </a:rPr>
              <a:t/>
            </a:r>
            <a:br>
              <a:rPr lang="da-DK" dirty="0" smtClean="0">
                <a:latin typeface="Cambria" pitchFamily="18" charset="0"/>
              </a:rPr>
            </a:br>
            <a:r>
              <a:rPr lang="da-DK" dirty="0" smtClean="0">
                <a:latin typeface="Cambria" pitchFamily="18" charset="0"/>
              </a:rPr>
              <a:t>in UBC’s Brussels-based work</a:t>
            </a:r>
            <a:endParaRPr lang="da-DK" dirty="0">
              <a:latin typeface="Cambria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894274" y="1989995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Position the UBC as a </a:t>
            </a:r>
            <a:r>
              <a:rPr kumimoji="0" lang="en-GB" sz="2000" b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relevant</a:t>
            </a:r>
            <a:r>
              <a:rPr kumimoji="0" lang="en-GB" sz="2000" b="1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actor 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to the EU institutions: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177800" lvl="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What is the UBC’s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unique added value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to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Brussels?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Branding through </a:t>
            </a: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lobbying and communication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Policy focus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Key objectives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Clear messages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pic>
        <p:nvPicPr>
          <p:cNvPr id="2051" name="Picture 3" descr="C:\Users\Lukas\Google Drive\Documents\Baltic\eu_st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648798"/>
            <a:ext cx="1723653" cy="1712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000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Suggested</a:t>
            </a:r>
            <a:r>
              <a:rPr lang="en-GB" sz="4000" b="1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 policy focus</a:t>
            </a:r>
          </a:p>
        </p:txBody>
      </p:sp>
      <p:sp>
        <p:nvSpPr>
          <p:cNvPr id="3" name="Rektangel 2"/>
          <p:cNvSpPr/>
          <p:nvPr/>
        </p:nvSpPr>
        <p:spPr>
          <a:xfrm>
            <a:off x="678250" y="1391285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GB" sz="2000" b="0" i="0" u="none" strike="noStrike" cap="none" normalizeH="0" dirty="0" smtClean="0">
              <a:ln>
                <a:noFill/>
              </a:ln>
              <a:solidFill>
                <a:srgbClr val="1F497D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The </a:t>
            </a:r>
            <a:r>
              <a:rPr kumimoji="0" lang="en-GB" sz="2000" b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urban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agenda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in the </a:t>
            </a:r>
            <a:r>
              <a:rPr kumimoji="0" lang="en-GB" sz="2000" b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Baltic region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	The Baltic Sea Region Strategy (EUBSRS) and the role of cities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	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Urban policy and the role of 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cities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mart </a:t>
            </a: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pecialisation </a:t>
            </a: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trategies (3S)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The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Covenant of Mayors (CoM)</a:t>
            </a: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rgbClr val="1F497D"/>
              </a:solidFill>
              <a:cs typeface="Arial" pitchFamily="34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000" dirty="0" smtClean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The Arctic dimension</a:t>
            </a:r>
            <a:endParaRPr lang="da-DK" sz="2000" dirty="0">
              <a:solidFill>
                <a:srgbClr val="002060"/>
              </a:solidFill>
              <a:ea typeface="Calibri" pitchFamily="34" charset="0"/>
              <a:cs typeface="Arial" pitchFamily="34" charset="0"/>
            </a:endParaRPr>
          </a:p>
        </p:txBody>
      </p:sp>
      <p:pic>
        <p:nvPicPr>
          <p:cNvPr id="3074" name="Picture 2" descr="C:\Users\Lukas\Google Drive\Documents\Baltic\EUSBSR_logo_white_backgrou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91745"/>
            <a:ext cx="2341562" cy="91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ukas\Google Drive\Documents\Baltic\C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2671" y="4509120"/>
            <a:ext cx="2555833" cy="194421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</a:br>
            <a:r>
              <a:rPr lang="en-GB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The 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Covenant</a:t>
            </a:r>
            <a:r>
              <a:rPr kumimoji="0" lang="en-GB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of Mayors (CoM)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GB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</a:br>
            <a:endParaRPr lang="da-DK" dirty="0">
              <a:latin typeface="Cambria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95494" y="1556792"/>
            <a:ext cx="84850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Agreement for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municipalities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and networks of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local authorities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Launched by the European Commission in 2008 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More than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4000 cities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have signed 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Commitment to reduce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CO2 emissions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with more than 20% 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Evaluation of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Sustainable Energy Action Plans 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(SEAPs)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</a:br>
            <a:r>
              <a:rPr lang="en-GB" dirty="0" smtClean="0">
                <a:latin typeface="Cambria" pitchFamily="18" charset="0"/>
                <a:ea typeface="Calibri" pitchFamily="34" charset="0"/>
                <a:cs typeface="Arial" pitchFamily="34" charset="0"/>
              </a:rPr>
              <a:t>The 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Covenant</a:t>
            </a:r>
            <a:r>
              <a:rPr kumimoji="0" lang="en-GB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of Mayors (CoM)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GB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</a:br>
            <a:endParaRPr lang="da-DK" dirty="0">
              <a:latin typeface="Cambria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11560" y="1590615"/>
            <a:ext cx="8485018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Need to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decentralise or regionalise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to raise efficiency of scheme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EU funding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available for Covenant cities / regions</a:t>
            </a: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The EU COM wants to extend this type of voluntary scheme to other fields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Tx/>
              <a:buChar char="-"/>
            </a:pPr>
            <a:endParaRPr lang="en-GB" sz="2000" dirty="0" smtClean="0">
              <a:solidFill>
                <a:srgbClr val="1F497D"/>
              </a:solidFill>
              <a:cs typeface="Arial" pitchFamily="34" charset="0"/>
            </a:endParaRPr>
          </a:p>
        </p:txBody>
      </p:sp>
      <p:sp>
        <p:nvSpPr>
          <p:cNvPr id="4" name="Rektangel 2"/>
          <p:cNvSpPr/>
          <p:nvPr/>
        </p:nvSpPr>
        <p:spPr>
          <a:xfrm>
            <a:off x="695494" y="3750855"/>
            <a:ext cx="8485018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</a:pP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Suggestion:</a:t>
            </a:r>
          </a:p>
          <a:p>
            <a:pPr marL="1778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The UBC member cities could build either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A Baltic Covenant of Mayors city group, or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A Baltic Covenant of Mayors macro region</a:t>
            </a:r>
          </a:p>
        </p:txBody>
      </p:sp>
      <p:pic>
        <p:nvPicPr>
          <p:cNvPr id="5" name="Picture 3" descr="C:\Users\Lukas\Google Drive\Documents\Baltic\C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2671" y="4509120"/>
            <a:ext cx="2555833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ukas\Google Drive\Documents\Baltic\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330" y="4333453"/>
            <a:ext cx="2724150" cy="204787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 smtClean="0">
                <a:latin typeface="Cambria" pitchFamily="18" charset="0"/>
              </a:rPr>
              <a:t>S</a:t>
            </a:r>
            <a:r>
              <a:rPr lang="da-DK" sz="4000" dirty="0" smtClean="0">
                <a:latin typeface="Cambria" pitchFamily="18" charset="0"/>
              </a:rPr>
              <a:t>mart </a:t>
            </a:r>
            <a:r>
              <a:rPr lang="da-DK" sz="4000" b="1" dirty="0" smtClean="0">
                <a:latin typeface="Cambria" pitchFamily="18" charset="0"/>
              </a:rPr>
              <a:t>S</a:t>
            </a:r>
            <a:r>
              <a:rPr lang="da-DK" sz="4000" dirty="0" smtClean="0">
                <a:latin typeface="Cambria" pitchFamily="18" charset="0"/>
              </a:rPr>
              <a:t>pecialisation </a:t>
            </a:r>
            <a:r>
              <a:rPr lang="da-DK" sz="4000" b="1" dirty="0" smtClean="0">
                <a:latin typeface="Cambria" pitchFamily="18" charset="0"/>
              </a:rPr>
              <a:t>S</a:t>
            </a:r>
            <a:r>
              <a:rPr lang="da-DK" sz="4000" dirty="0" smtClean="0">
                <a:latin typeface="Cambria" pitchFamily="18" charset="0"/>
              </a:rPr>
              <a:t>trategy (3S)</a:t>
            </a:r>
            <a:endParaRPr lang="da-DK" sz="4000" dirty="0">
              <a:latin typeface="Cambria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716628" y="1665611"/>
            <a:ext cx="82478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indent="-1778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Concept from the Europe 2020 strategy, the Innovation Union flagship</a:t>
            </a:r>
          </a:p>
          <a:p>
            <a:pPr marL="177800" lvl="1" indent="-1778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Through 3S, regions can improve their competitiveness</a:t>
            </a:r>
          </a:p>
          <a:p>
            <a:pPr marL="177800" lvl="1" indent="-1778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ERDF 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2014-2020: 3S necessary to access funding</a:t>
            </a:r>
          </a:p>
          <a:p>
            <a:pPr marL="177800" lvl="1" indent="-1778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Most UBS cities are MS and this work needs to be undertaken</a:t>
            </a:r>
          </a:p>
        </p:txBody>
      </p:sp>
      <p:sp>
        <p:nvSpPr>
          <p:cNvPr id="4" name="Rektangel 2"/>
          <p:cNvSpPr/>
          <p:nvPr/>
        </p:nvSpPr>
        <p:spPr>
          <a:xfrm>
            <a:off x="716628" y="3789040"/>
            <a:ext cx="824786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Suggestions:</a:t>
            </a: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531813" lvl="1" indent="-17621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The UBC could offer training in developing 3S for UBC cities’ regions (in Brussels?) in collaboration with Brussels offices. </a:t>
            </a:r>
          </a:p>
          <a:p>
            <a:pPr marL="531813" lvl="1" indent="-17621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Consider a 3SSS for the Baltic Sea Macro Region </a:t>
            </a:r>
          </a:p>
          <a:p>
            <a:pPr marL="742950" lvl="1" indent="-28575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177800" lv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Question:</a:t>
            </a: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531813" lvl="1" indent="-17621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In what field(s)?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Cambria" pitchFamily="18" charset="0"/>
              </a:rPr>
              <a:t>Suggested Actions I</a:t>
            </a:r>
            <a:endParaRPr lang="da-DK" dirty="0">
              <a:latin typeface="Cambria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83568" y="1622495"/>
            <a:ext cx="83913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Develop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EU-roadmap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 for UBC-relevant EU-related issues and activities</a:t>
            </a:r>
            <a:endParaRPr lang="en-GB" sz="2000" dirty="0">
              <a:solidFill>
                <a:srgbClr val="1F497D"/>
              </a:solidFill>
              <a:cs typeface="Arial" pitchFamily="34" charset="0"/>
            </a:endParaRPr>
          </a:p>
          <a:p>
            <a:pPr marL="177800" lvl="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Keep EU stakeholders updated about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UBC positions and activities</a:t>
            </a:r>
          </a:p>
          <a:p>
            <a:pPr marL="177800" lvl="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Keep Brussels offices in the loop</a:t>
            </a:r>
          </a:p>
          <a:p>
            <a:pPr marL="177800" lvl="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Regular </a:t>
            </a: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c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oordination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meetings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with Brussels offices</a:t>
            </a:r>
            <a:endParaRPr kumimoji="0" lang="en-GB" sz="2000" b="0" i="0" u="none" strike="noStrike" cap="none" normalizeH="0" dirty="0" smtClean="0">
              <a:ln>
                <a:noFill/>
              </a:ln>
              <a:solidFill>
                <a:srgbClr val="1F497D"/>
              </a:solidFill>
              <a:effectLst/>
              <a:cs typeface="Arial" pitchFamily="34" charset="0"/>
            </a:endParaRPr>
          </a:p>
          <a:p>
            <a:pPr marL="177800" lvl="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Ne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cs typeface="Arial" pitchFamily="34" charset="0"/>
              </a:rPr>
              <a:t>tworking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cs typeface="Arial" pitchFamily="34" charset="0"/>
              </a:rPr>
              <a:t> event in Brussels</a:t>
            </a:r>
            <a:endParaRPr lang="en-GB" sz="2000" dirty="0" smtClean="0">
              <a:solidFill>
                <a:srgbClr val="1F497D"/>
              </a:solidFill>
              <a:cs typeface="Arial" pitchFamily="34" charset="0"/>
            </a:endParaRPr>
          </a:p>
          <a:p>
            <a:pPr marL="177800" indent="-177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Offer </a:t>
            </a:r>
            <a:r>
              <a:rPr lang="en-GB" sz="2000" b="1" dirty="0" smtClean="0">
                <a:solidFill>
                  <a:srgbClr val="1F497D"/>
                </a:solidFill>
                <a:cs typeface="Arial" pitchFamily="34" charset="0"/>
              </a:rPr>
              <a:t>UBC training </a:t>
            </a:r>
            <a:r>
              <a:rPr lang="en-GB" sz="2000" dirty="0" smtClean="0">
                <a:solidFill>
                  <a:srgbClr val="1F497D"/>
                </a:solidFill>
                <a:cs typeface="Arial" pitchFamily="34" charset="0"/>
              </a:rPr>
              <a:t>on most relevant EU-topics for UBC</a:t>
            </a:r>
          </a:p>
        </p:txBody>
      </p:sp>
      <p:pic>
        <p:nvPicPr>
          <p:cNvPr id="4" name="Picture 2" descr="C:\Users\Lukas\Google Drive\Documents\Baltic\i9c75u166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637" y="4653136"/>
            <a:ext cx="1998843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Cambria" pitchFamily="18" charset="0"/>
              </a:rPr>
              <a:t>Suggested Actions II</a:t>
            </a:r>
            <a:endParaRPr lang="da-DK" dirty="0">
              <a:latin typeface="Cambria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45190" y="1647027"/>
            <a:ext cx="83913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Cooperation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with other networks such as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Covenant of Mayors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Informal Baltic Sea Group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ERRIN (European regional research and innovation network)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 Eurocities 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Arial" pitchFamily="34" charset="0"/>
              </a:rPr>
              <a:t>ther Baltic Sea region networks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177800" lvl="0" indent="-1778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 </a:t>
            </a:r>
            <a:r>
              <a:rPr lang="en-GB" sz="2000" b="1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Participation</a:t>
            </a: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in European events such as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Open days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EU Sustainable Energy Week</a:t>
            </a:r>
          </a:p>
          <a:p>
            <a:pPr marL="627063" lvl="1" indent="-2714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EU Green Week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a-DK" sz="2000" dirty="0"/>
          </a:p>
        </p:txBody>
      </p:sp>
      <p:pic>
        <p:nvPicPr>
          <p:cNvPr id="4" name="Picture 3" descr="C:\Users\Lukas\Google Drive\Documents\Baltic\C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7988" y="1412856"/>
            <a:ext cx="946500" cy="720000"/>
          </a:xfrm>
          <a:prstGeom prst="rect">
            <a:avLst/>
          </a:prstGeom>
          <a:noFill/>
        </p:spPr>
      </p:pic>
      <p:pic>
        <p:nvPicPr>
          <p:cNvPr id="5122" name="Picture 2" descr="C:\Users\Lukas\Google Drive\Documents\Baltic\ibsg.jpg"/>
          <p:cNvPicPr>
            <a:picLocks noChangeAspect="1" noChangeArrowheads="1"/>
          </p:cNvPicPr>
          <p:nvPr/>
        </p:nvPicPr>
        <p:blipFill>
          <a:blip r:embed="rId4" cstate="print"/>
          <a:srcRect l="4312" r="9457"/>
          <a:stretch>
            <a:fillRect/>
          </a:stretch>
        </p:blipFill>
        <p:spPr bwMode="auto">
          <a:xfrm>
            <a:off x="7452320" y="2132936"/>
            <a:ext cx="1440160" cy="720000"/>
          </a:xfrm>
          <a:prstGeom prst="rect">
            <a:avLst/>
          </a:prstGeom>
          <a:noFill/>
        </p:spPr>
      </p:pic>
      <p:pic>
        <p:nvPicPr>
          <p:cNvPr id="5124" name="Picture 4" descr="C:\Users\Lukas\Google Drive\Documents\Baltic\eurociti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0408" y="4293176"/>
            <a:ext cx="1452072" cy="720000"/>
          </a:xfrm>
          <a:prstGeom prst="rect">
            <a:avLst/>
          </a:prstGeom>
          <a:noFill/>
        </p:spPr>
      </p:pic>
      <p:pic>
        <p:nvPicPr>
          <p:cNvPr id="5126" name="Picture 6" descr="C:\Users\Lukas\Google Drive\Documents\Baltic\opendays.jpg"/>
          <p:cNvPicPr>
            <a:picLocks noChangeAspect="1" noChangeArrowheads="1"/>
          </p:cNvPicPr>
          <p:nvPr/>
        </p:nvPicPr>
        <p:blipFill>
          <a:blip r:embed="rId6" cstate="print"/>
          <a:srcRect b="49089"/>
          <a:stretch>
            <a:fillRect/>
          </a:stretch>
        </p:blipFill>
        <p:spPr bwMode="auto">
          <a:xfrm>
            <a:off x="7668344" y="5085264"/>
            <a:ext cx="1542684" cy="720000"/>
          </a:xfrm>
          <a:prstGeom prst="rect">
            <a:avLst/>
          </a:prstGeom>
          <a:noFill/>
        </p:spPr>
      </p:pic>
      <p:pic>
        <p:nvPicPr>
          <p:cNvPr id="5127" name="Picture 7" descr="C:\Users\Lukas\Google Drive\Documents\Baltic\sust_en_wee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5805344"/>
            <a:ext cx="2280000" cy="720000"/>
          </a:xfrm>
          <a:prstGeom prst="rect">
            <a:avLst/>
          </a:prstGeom>
          <a:noFill/>
        </p:spPr>
      </p:pic>
      <p:pic>
        <p:nvPicPr>
          <p:cNvPr id="5128" name="Picture 8" descr="C:\Users\Lukas\Google Drive\Documents\Baltic\erri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3212976"/>
            <a:ext cx="3058350" cy="720000"/>
          </a:xfrm>
          <a:prstGeom prst="rect">
            <a:avLst/>
          </a:prstGeom>
          <a:noFill/>
        </p:spPr>
      </p:pic>
      <p:sp>
        <p:nvSpPr>
          <p:cNvPr id="12" name="Rechteck 11"/>
          <p:cNvSpPr/>
          <p:nvPr/>
        </p:nvSpPr>
        <p:spPr>
          <a:xfrm>
            <a:off x="7956376" y="3645024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037977"/>
          </a:xfrm>
        </p:spPr>
        <p:txBody>
          <a:bodyPr/>
          <a:lstStyle/>
          <a:p>
            <a:pPr algn="l"/>
            <a:r>
              <a:rPr lang="en-US" dirty="0" smtClean="0">
                <a:latin typeface="Cambria" pitchFamily="18" charset="0"/>
              </a:rPr>
              <a:t>Conclusions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611560" y="3019400"/>
            <a:ext cx="8280920" cy="1993776"/>
          </a:xfrm>
        </p:spPr>
        <p:txBody>
          <a:bodyPr>
            <a:normAutofit/>
          </a:bodyPr>
          <a:lstStyle/>
          <a:p>
            <a:pPr marL="177800" indent="-177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cs typeface="Arial" pitchFamily="34" charset="0"/>
              </a:rPr>
              <a:t>  There are many ways to </a:t>
            </a:r>
            <a:r>
              <a:rPr lang="en-US" sz="2000" b="1" dirty="0" smtClean="0">
                <a:solidFill>
                  <a:srgbClr val="002060"/>
                </a:solidFill>
                <a:cs typeface="Arial" pitchFamily="34" charset="0"/>
              </a:rPr>
              <a:t>showcase the UBC </a:t>
            </a:r>
            <a:r>
              <a:rPr lang="en-US" sz="2000" dirty="0" smtClean="0">
                <a:solidFill>
                  <a:srgbClr val="002060"/>
                </a:solidFill>
                <a:cs typeface="Arial" pitchFamily="34" charset="0"/>
              </a:rPr>
              <a:t>and the network’s aims</a:t>
            </a:r>
          </a:p>
          <a:p>
            <a:pPr marL="177800" indent="-177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cs typeface="Arial" pitchFamily="34" charset="0"/>
              </a:rPr>
              <a:t>  Need of </a:t>
            </a:r>
            <a:r>
              <a:rPr lang="en-US" sz="2000" b="1" dirty="0" smtClean="0">
                <a:solidFill>
                  <a:srgbClr val="002060"/>
                </a:solidFill>
                <a:cs typeface="Arial" pitchFamily="34" charset="0"/>
              </a:rPr>
              <a:t>strategy and focus</a:t>
            </a:r>
          </a:p>
          <a:p>
            <a:pPr marL="177800" indent="-177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cs typeface="Arial" pitchFamily="34" charset="0"/>
              </a:rPr>
              <a:t>  The Brussels offices offer </a:t>
            </a:r>
            <a:r>
              <a:rPr lang="en-US" sz="2000" b="1" dirty="0" smtClean="0">
                <a:solidFill>
                  <a:srgbClr val="002060"/>
                </a:solidFill>
                <a:cs typeface="Arial" pitchFamily="34" charset="0"/>
              </a:rPr>
              <a:t>cooperation</a:t>
            </a:r>
            <a:endParaRPr lang="en-US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6" name="Picture 2" descr="C:\Users\Lukas\Google Drive\Documents\Baltic\i9c75u166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4101" y="548681"/>
            <a:ext cx="27983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423</Words>
  <Application>Microsoft Office PowerPoint</Application>
  <PresentationFormat>Pokaz na ekranie (4:3)</PresentationFormat>
  <Paragraphs>88</Paragraphs>
  <Slides>10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Kontortema</vt:lpstr>
      <vt:lpstr>The Union of Baltic Cities</vt:lpstr>
      <vt:lpstr>The need for focus in UBC’s Brussels-based work</vt:lpstr>
      <vt:lpstr>Suggested policy focus</vt:lpstr>
      <vt:lpstr> The Covenant of Mayors (CoM) </vt:lpstr>
      <vt:lpstr> The Covenant of Mayors (CoM) </vt:lpstr>
      <vt:lpstr>Smart Specialisation Strategy (3S)</vt:lpstr>
      <vt:lpstr>Suggested Actions I</vt:lpstr>
      <vt:lpstr>Suggested Actions II</vt:lpstr>
      <vt:lpstr>Conclusions</vt:lpstr>
      <vt:lpstr>Prezentacja programu PowerPoint</vt:lpstr>
    </vt:vector>
  </TitlesOfParts>
  <Company>IT Region Sjælland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of Baltic Cities visibility in Brussels – ideas and suggestions for UBC Board</dc:title>
  <dc:creator>Esther</dc:creator>
  <cp:lastModifiedBy>Sośnicka Anna</cp:lastModifiedBy>
  <cp:revision>127</cp:revision>
  <cp:lastPrinted>2012-04-25T09:42:01Z</cp:lastPrinted>
  <dcterms:created xsi:type="dcterms:W3CDTF">2012-04-23T12:54:05Z</dcterms:created>
  <dcterms:modified xsi:type="dcterms:W3CDTF">2016-08-18T10:21:44Z</dcterms:modified>
</cp:coreProperties>
</file>