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2" r:id="rId3"/>
    <p:sldId id="261" r:id="rId4"/>
    <p:sldId id="260" r:id="rId5"/>
    <p:sldId id="259" r:id="rId6"/>
    <p:sldId id="256" r:id="rId7"/>
    <p:sldId id="258" r:id="rId8"/>
    <p:sldId id="263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>
      <p:cViewPr varScale="1">
        <p:scale>
          <a:sx n="110" d="100"/>
          <a:sy n="110" d="100"/>
        </p:scale>
        <p:origin x="168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058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2E769-E85A-45A4-A2DE-0009192EF993}" type="datetimeFigureOut">
              <a:rPr lang="sv-SE" smtClean="0"/>
              <a:pPr/>
              <a:t>2016-06-03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17339-82C4-43E9-AE6E-97C55C46C6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414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94E0B-D286-45A8-9C48-CA7C77316C5E}" type="datetimeFigureOut">
              <a:rPr lang="sv-SE" smtClean="0"/>
              <a:pPr/>
              <a:t>2016-06-03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65127-3D34-4191-B8AB-5DEDB55277B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452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v-SE" dirty="0" err="1" smtClean="0"/>
              <a:t>Antithesis</a:t>
            </a:r>
            <a:r>
              <a:rPr lang="sv-SE" dirty="0" smtClean="0"/>
              <a:t> to </a:t>
            </a:r>
            <a:r>
              <a:rPr lang="sv-SE" dirty="0" err="1" smtClean="0"/>
              <a:t>boredom</a:t>
            </a:r>
            <a:endParaRPr lang="en-US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Perceived freedom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refers to an individual's ability to choose the activity</a:t>
            </a:r>
          </a:p>
          <a:p>
            <a:r>
              <a:rPr lang="en-US" dirty="0" smtClean="0"/>
              <a:t>Challenges that are not too big</a:t>
            </a:r>
          </a:p>
          <a:p>
            <a:r>
              <a:rPr lang="en-US" dirty="0" smtClean="0"/>
              <a:t>face challenges that are health and personality development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65127-3D34-4191-B8AB-5DEDB55277B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837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psykisk hälsa, betydelsen av känsla av sammanhang livsstilsfaktorer som fysisk rörelse, reproduktiv hälsa och insatser mot beroenden som rökning, alkohol, droger och spel. Redigera</a:t>
            </a:r>
          </a:p>
          <a:p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focus on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physical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mental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sense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coherence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lifestyle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factors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such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physical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movement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,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reproductive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the fight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against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dependencies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smoking,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alcohol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,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drugs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gambling.</a:t>
            </a:r>
          </a:p>
          <a:p>
            <a:endParaRPr lang="en-US" dirty="0" smtClean="0"/>
          </a:p>
          <a:p>
            <a:r>
              <a:rPr lang="en-US" dirty="0" smtClean="0"/>
              <a:t>Social: focus on the individual factors and the influence from the environment that increase the risk , and protect against antisocial behavior, antisocial development and abuse</a:t>
            </a:r>
            <a:endParaRPr lang="sv-SE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 smtClean="0"/>
          </a:p>
          <a:p>
            <a:r>
              <a:rPr lang="sv-SE" dirty="0" err="1" smtClean="0"/>
              <a:t>Psychologically</a:t>
            </a:r>
            <a:r>
              <a:rPr lang="sv-SE" dirty="0" smtClean="0"/>
              <a:t> - </a:t>
            </a:r>
            <a:r>
              <a:rPr lang="en-US" dirty="0" smtClean="0"/>
              <a:t>personality factors , the importance of ties and close relationships , development of the individual's cognitive and social skills and psychological development during childhood and adolescence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65127-3D34-4191-B8AB-5DEDB55277B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245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Den här bilden visar vad fritid</a:t>
            </a:r>
            <a:r>
              <a:rPr lang="sv-SE" baseline="0" dirty="0" smtClean="0"/>
              <a:t> får för synergieffekter.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Studier gjorda i Sverige 2007 visar att</a:t>
            </a:r>
            <a:r>
              <a:rPr lang="sv-SE" baseline="0" dirty="0" smtClean="0"/>
              <a:t> fritiden är en av de viktigaste bitarna som gör livet meningsfullt för unga. 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Forskning visar att fritidsaktiviteter kan vara ett sätt att skapa relationer, få fler 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kamrater och bygga sociala nätverk. Unga som deltar i fritidsaktiviteter har fler kompisar 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än de som inte deltar</a:t>
            </a:r>
          </a:p>
          <a:p>
            <a:r>
              <a:rPr lang="sv-SE" baseline="0" dirty="0" smtClean="0"/>
              <a:t/>
            </a:r>
            <a:br>
              <a:rPr lang="sv-SE" baseline="0" dirty="0" smtClean="0"/>
            </a:b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65127-3D34-4191-B8AB-5DEDB55277B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076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LÖSNINGSORIENTERAT: Dessa faktorer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kan stärka den enskilda individen och minska risken för att den hamnar i socialt utanförskap.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sv-S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Faktorer som enligt forskningen kan vara skyddande och främja positiv anpassning med 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relevans för fritiden är bland annat nära relationer till andra, social kompetens, gott 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självförtroende, god problemlösningsförmåga med ändamålsenliga strategier för att 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hantera svårigheter (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coping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optimism och en (realistisk) tro på att själv kunna styra 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sitt liv (så kallad inre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locus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tillförsikt och nyfikenhet. Det gäller också goda 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vuxenrelationer, socialt engagemang, exempelvis i ideell verksamhet, samt möjlighet till </a:t>
            </a:r>
          </a:p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stärkt självtillit genom relationer och förkovran på andra områden än skolans.</a:t>
            </a:r>
          </a:p>
          <a:p>
            <a:endParaRPr lang="sv-SE" dirty="0" smtClean="0"/>
          </a:p>
          <a:p>
            <a:r>
              <a:rPr lang="en-US" dirty="0" smtClean="0"/>
              <a:t>appropriate strategies to address difficulties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65127-3D34-4191-B8AB-5DEDB55277B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701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843608" y="1249906"/>
            <a:ext cx="4824000" cy="1470025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ts val="4000"/>
              </a:lnSpc>
              <a:defRPr sz="3600" b="1"/>
            </a:lvl1pPr>
          </a:lstStyle>
          <a:p>
            <a:r>
              <a:rPr lang="sv-SE" dirty="0" smtClean="0"/>
              <a:t>Rubrik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843608" y="2733876"/>
            <a:ext cx="4824000" cy="50400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err="1" smtClean="0"/>
              <a:t>ev</a:t>
            </a:r>
            <a:r>
              <a:rPr lang="en-GB" dirty="0" smtClean="0"/>
              <a:t>. </a:t>
            </a:r>
            <a:r>
              <a:rPr lang="en-GB" dirty="0" err="1" smtClean="0"/>
              <a:t>underrubrik</a:t>
            </a:r>
            <a:endParaRPr lang="en-GB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1843608" y="3605097"/>
            <a:ext cx="4824000" cy="1368425"/>
          </a:xfrm>
        </p:spPr>
        <p:txBody>
          <a:bodyPr>
            <a:normAutofit/>
          </a:bodyPr>
          <a:lstStyle>
            <a:lvl1pPr marL="0" indent="0">
              <a:lnSpc>
                <a:spcPts val="3200"/>
              </a:lnSpc>
              <a:spcBef>
                <a:spcPts val="0"/>
              </a:spcBef>
              <a:buFontTx/>
              <a:buNone/>
              <a:defRPr sz="3000"/>
            </a:lvl1pPr>
          </a:lstStyle>
          <a:p>
            <a:pPr lvl="0"/>
            <a:r>
              <a:rPr lang="sv-SE" dirty="0" smtClean="0"/>
              <a:t>Förnamn Efternamn</a:t>
            </a:r>
            <a:endParaRPr lang="en-GB" dirty="0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971398"/>
            <a:ext cx="9143245" cy="1913986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485" y="548680"/>
            <a:ext cx="576675" cy="104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187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97200" y="831600"/>
            <a:ext cx="6347208" cy="85496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897199" y="2156098"/>
            <a:ext cx="6355541" cy="321178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846C1-F72D-41C2-8063-01C44EF4A75B}" type="datetime1">
              <a:rPr lang="sv-SE" smtClean="0"/>
              <a:pPr/>
              <a:t>2016-06-03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Gävle kommun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CCED-C06E-4325-AB7A-98A9C7CD34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02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283"/>
            <a:ext cx="9143245" cy="685743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88654" y="1340768"/>
            <a:ext cx="6043345" cy="1362075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ts val="4000"/>
              </a:lnSpc>
              <a:defRPr sz="36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1888654" y="2743969"/>
            <a:ext cx="6048672" cy="1500187"/>
          </a:xfr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ts val="4000"/>
              </a:lnSpc>
              <a:buNone/>
              <a:defRPr sz="3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ev. underrubrik</a:t>
            </a:r>
          </a:p>
        </p:txBody>
      </p:sp>
    </p:spTree>
    <p:extLst>
      <p:ext uri="{BB962C8B-B14F-4D97-AF65-F5344CB8AC3E}">
        <p14:creationId xmlns:p14="http://schemas.microsoft.com/office/powerpoint/2010/main" val="120573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och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882800" y="2160000"/>
            <a:ext cx="3060000" cy="3240000"/>
          </a:xfrm>
        </p:spPr>
        <p:txBody>
          <a:bodyPr/>
          <a:lstStyle>
            <a:lvl1pPr>
              <a:lnSpc>
                <a:spcPts val="2800"/>
              </a:lnSpc>
              <a:spcBef>
                <a:spcPts val="200"/>
              </a:spcBef>
              <a:spcAft>
                <a:spcPts val="600"/>
              </a:spcAft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C28D-465F-4F43-BDB1-26BD7891D2D0}" type="datetime1">
              <a:rPr lang="sv-SE" smtClean="0"/>
              <a:pPr/>
              <a:t>2016-06-03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Gävle kommun</a:t>
            </a:r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CCED-C06E-4325-AB7A-98A9C7CD34E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5148263" y="2160000"/>
            <a:ext cx="3240000" cy="324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sv-SE" smtClean="0"/>
              <a:t>Klicka på ikonen för att lägga till en bild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57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C28D-465F-4F43-BDB1-26BD7891D2D0}" type="datetime1">
              <a:rPr lang="sv-SE" smtClean="0"/>
              <a:pPr/>
              <a:t>2016-06-03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Gävle kommun</a:t>
            </a:r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CCED-C06E-4325-AB7A-98A9C7CD34E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1872064" y="2160000"/>
            <a:ext cx="3240000" cy="324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sv-SE" smtClean="0"/>
              <a:t>Klicka på ikonen för att lägga till en bild</a:t>
            </a:r>
            <a:endParaRPr lang="en-GB"/>
          </a:p>
        </p:txBody>
      </p:sp>
      <p:sp>
        <p:nvSpPr>
          <p:cNvPr id="9" name="Platshållare för innehåll 2"/>
          <p:cNvSpPr>
            <a:spLocks noGrp="1"/>
          </p:cNvSpPr>
          <p:nvPr>
            <p:ph sz="half" idx="1"/>
          </p:nvPr>
        </p:nvSpPr>
        <p:spPr>
          <a:xfrm>
            <a:off x="5436096" y="2160000"/>
            <a:ext cx="3060000" cy="3240000"/>
          </a:xfrm>
        </p:spPr>
        <p:txBody>
          <a:bodyPr/>
          <a:lstStyle>
            <a:lvl1pPr>
              <a:lnSpc>
                <a:spcPts val="2800"/>
              </a:lnSpc>
              <a:spcBef>
                <a:spcPts val="200"/>
              </a:spcBef>
              <a:spcAft>
                <a:spcPts val="600"/>
              </a:spcAft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83950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a för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anchor="ctr" anchorCtr="0"/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349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4656-9A3C-4087-92AD-3DEA1F1F71FB}" type="datetime1">
              <a:rPr lang="sv-SE" smtClean="0"/>
              <a:pPr/>
              <a:t>2016-06-03</a:t>
            </a:fld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Gävle kommun</a:t>
            </a:r>
            <a:endParaRPr lang="en-GB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CCED-C06E-4325-AB7A-98A9C7CD34E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1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ande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087" y="548680"/>
            <a:ext cx="576073" cy="1039370"/>
          </a:xfrm>
          <a:prstGeom prst="rect">
            <a:avLst/>
          </a:prstGeom>
        </p:spPr>
      </p:pic>
      <p:sp>
        <p:nvSpPr>
          <p:cNvPr id="8" name="textruta 7"/>
          <p:cNvSpPr txBox="1"/>
          <p:nvPr userDrawn="1"/>
        </p:nvSpPr>
        <p:spPr>
          <a:xfrm>
            <a:off x="1865287" y="1662708"/>
            <a:ext cx="3240360" cy="60529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ts val="4000"/>
              </a:lnSpc>
            </a:pPr>
            <a:r>
              <a:rPr lang="sv-SE" sz="3600" b="1" dirty="0" smtClean="0"/>
              <a:t>Tack för oss!</a:t>
            </a:r>
            <a:endParaRPr lang="sv-SE" sz="3600" b="1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0" hasCustomPrompt="1"/>
          </p:nvPr>
        </p:nvSpPr>
        <p:spPr>
          <a:xfrm>
            <a:off x="1865287" y="3212976"/>
            <a:ext cx="5543600" cy="1656184"/>
          </a:xfrm>
        </p:spPr>
        <p:txBody>
          <a:bodyPr/>
          <a:lstStyle>
            <a:lvl1pPr marL="0" indent="0">
              <a:lnSpc>
                <a:spcPts val="3200"/>
              </a:lnSpc>
              <a:spcBef>
                <a:spcPts val="0"/>
              </a:spcBef>
              <a:buFontTx/>
              <a:buNone/>
              <a:defRPr sz="3000"/>
            </a:lvl1pPr>
          </a:lstStyle>
          <a:p>
            <a:pPr lvl="0"/>
            <a:r>
              <a:rPr lang="sv-SE" dirty="0" smtClean="0"/>
              <a:t>Förnamn Efternamn</a:t>
            </a:r>
          </a:p>
          <a:p>
            <a:pPr lvl="0"/>
            <a:r>
              <a:rPr lang="sv-SE" dirty="0" smtClean="0"/>
              <a:t>fornamn.efternamn@gavle.se</a:t>
            </a:r>
          </a:p>
          <a:p>
            <a:pPr lvl="0"/>
            <a:r>
              <a:rPr lang="sv-SE" dirty="0" smtClean="0"/>
              <a:t>Tel 026-17 88 99</a:t>
            </a:r>
          </a:p>
        </p:txBody>
      </p:sp>
      <p:sp>
        <p:nvSpPr>
          <p:cNvPr id="11" name="textruta 10"/>
          <p:cNvSpPr txBox="1"/>
          <p:nvPr userDrawn="1"/>
        </p:nvSpPr>
        <p:spPr>
          <a:xfrm>
            <a:off x="1865287" y="2789306"/>
            <a:ext cx="3240360" cy="50520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>
              <a:lnSpc>
                <a:spcPts val="3200"/>
              </a:lnSpc>
              <a:spcBef>
                <a:spcPct val="20000"/>
              </a:spcBef>
              <a:buFontTx/>
              <a:buNone/>
              <a:defRPr sz="3000"/>
            </a:lvl1pPr>
            <a:lvl2pPr marL="333375" indent="-152400">
              <a:lnSpc>
                <a:spcPts val="2200"/>
              </a:lnSpc>
              <a:spcBef>
                <a:spcPct val="20000"/>
              </a:spcBef>
              <a:buFont typeface="Arial" pitchFamily="34" charset="0"/>
              <a:buChar char="–"/>
            </a:lvl2pPr>
            <a:lvl3pPr marL="466725" indent="-152400">
              <a:lnSpc>
                <a:spcPts val="1800"/>
              </a:lnSpc>
              <a:spcBef>
                <a:spcPct val="20000"/>
              </a:spcBef>
              <a:buFont typeface="Arial" pitchFamily="34" charset="0"/>
              <a:buChar char="•"/>
              <a:tabLst/>
              <a:defRPr sz="1600"/>
            </a:lvl3pPr>
            <a:lvl4pPr marL="628650" indent="-171450">
              <a:lnSpc>
                <a:spcPts val="1800"/>
              </a:lnSpc>
              <a:spcBef>
                <a:spcPct val="20000"/>
              </a:spcBef>
              <a:buFont typeface="Arial" pitchFamily="34" charset="0"/>
              <a:buChar char="–"/>
              <a:defRPr sz="1600"/>
            </a:lvl4pPr>
            <a:lvl5pPr marL="809625" indent="-190500">
              <a:lnSpc>
                <a:spcPts val="1800"/>
              </a:lnSpc>
              <a:spcBef>
                <a:spcPct val="20000"/>
              </a:spcBef>
              <a:buFont typeface="Arial" pitchFamily="34" charset="0"/>
              <a:buChar char="»"/>
              <a:defRPr sz="14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/>
            <a:r>
              <a:rPr lang="sv-SE" dirty="0" smtClean="0"/>
              <a:t>Kontaktuppgifter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971398"/>
            <a:ext cx="9143245" cy="191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44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944014"/>
            <a:ext cx="9143245" cy="1913986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897200" y="831600"/>
            <a:ext cx="6779256" cy="85496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897200" y="2156098"/>
            <a:ext cx="6779256" cy="321178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79905" y="523572"/>
            <a:ext cx="464503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900"/>
              </a:lnSpc>
              <a:defRPr sz="700" b="1">
                <a:solidFill>
                  <a:schemeClr val="tx1"/>
                </a:solidFill>
              </a:defRPr>
            </a:lvl1pPr>
          </a:lstStyle>
          <a:p>
            <a:fld id="{F50E4656-9A3C-4087-92AD-3DEA1F1F71FB}" type="datetime1">
              <a:rPr lang="sv-SE" smtClean="0"/>
              <a:pPr/>
              <a:t>2016-06-03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937018" y="523572"/>
            <a:ext cx="1743472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ts val="900"/>
              </a:lnSpc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en-GB" dirty="0" err="1" smtClean="0"/>
              <a:t>Gävle</a:t>
            </a:r>
            <a:r>
              <a:rPr lang="en-GB" dirty="0" smtClean="0"/>
              <a:t> </a:t>
            </a:r>
            <a:r>
              <a:rPr lang="en-GB" dirty="0" err="1" smtClean="0"/>
              <a:t>kommun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316415" y="523572"/>
            <a:ext cx="297457" cy="971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ts val="900"/>
              </a:lnSpc>
              <a:defRPr sz="700" b="1">
                <a:solidFill>
                  <a:schemeClr val="tx1"/>
                </a:solidFill>
              </a:defRPr>
            </a:lvl1pPr>
          </a:lstStyle>
          <a:p>
            <a:fld id="{5931CCED-C06E-4325-AB7A-98A9C7CD34E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43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6" r:id="rId5"/>
    <p:sldLayoutId id="2147483657" r:id="rId6"/>
    <p:sldLayoutId id="2147483659" r:id="rId7"/>
    <p:sldLayoutId id="2147483658" r:id="rId8"/>
  </p:sldLayoutIdLst>
  <p:hf hdr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ts val="26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33375" indent="-138113" algn="l" defTabSz="914400" rtl="0" eaLnBrk="1" latinLnBrk="0" hangingPunct="1">
        <a:lnSpc>
          <a:spcPts val="22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66725" indent="-134938" algn="l" defTabSz="914400" rtl="0" eaLnBrk="1" latinLnBrk="0" hangingPunct="1">
        <a:lnSpc>
          <a:spcPts val="1800"/>
        </a:lnSpc>
        <a:spcBef>
          <a:spcPct val="20000"/>
        </a:spcBef>
        <a:buFont typeface="Arial" pitchFamily="34" charset="0"/>
        <a:buChar char="•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28650" indent="-149225" algn="l" defTabSz="914400" rtl="0" eaLnBrk="1" latinLnBrk="0" hangingPunct="1">
        <a:lnSpc>
          <a:spcPts val="1800"/>
        </a:lnSpc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09625" indent="-190500" algn="l" defTabSz="914400" rtl="0" eaLnBrk="1" latinLnBrk="0" hangingPunct="1">
        <a:lnSpc>
          <a:spcPts val="1800"/>
        </a:lnSpc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Youth</a:t>
            </a:r>
            <a:r>
              <a:rPr lang="sv-SE" dirty="0" smtClean="0"/>
              <a:t> </a:t>
            </a:r>
            <a:r>
              <a:rPr lang="sv-SE" dirty="0" err="1" smtClean="0"/>
              <a:t>leisure</a:t>
            </a:r>
            <a:r>
              <a:rPr lang="sv-SE" dirty="0" smtClean="0"/>
              <a:t> </a:t>
            </a:r>
            <a:r>
              <a:rPr lang="sv-SE" dirty="0" err="1" smtClean="0"/>
              <a:t>time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43608" y="2733876"/>
            <a:ext cx="6688832" cy="504000"/>
          </a:xfrm>
        </p:spPr>
        <p:txBody>
          <a:bodyPr/>
          <a:lstStyle/>
          <a:p>
            <a:r>
              <a:rPr lang="sv-SE" dirty="0" smtClean="0"/>
              <a:t>Focus on </a:t>
            </a:r>
            <a:r>
              <a:rPr lang="sv-SE" dirty="0" err="1" smtClean="0"/>
              <a:t>individual</a:t>
            </a:r>
            <a:r>
              <a:rPr lang="sv-SE" dirty="0" smtClean="0"/>
              <a:t> </a:t>
            </a:r>
            <a:r>
              <a:rPr lang="sv-SE" dirty="0" err="1" smtClean="0"/>
              <a:t>protective</a:t>
            </a:r>
            <a:r>
              <a:rPr lang="sv-SE" dirty="0" smtClean="0"/>
              <a:t> </a:t>
            </a:r>
            <a:r>
              <a:rPr lang="sv-SE" dirty="0" err="1" smtClean="0"/>
              <a:t>factors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prevent</a:t>
            </a:r>
            <a:r>
              <a:rPr lang="sv-SE" dirty="0" smtClean="0"/>
              <a:t> social and </a:t>
            </a:r>
            <a:r>
              <a:rPr lang="sv-SE" dirty="0" err="1" smtClean="0"/>
              <a:t>economic</a:t>
            </a:r>
            <a:r>
              <a:rPr lang="sv-SE" dirty="0" smtClean="0"/>
              <a:t> </a:t>
            </a:r>
            <a:r>
              <a:rPr lang="sv-SE" dirty="0" err="1" smtClean="0"/>
              <a:t>exclusion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1843608" y="3861048"/>
            <a:ext cx="4824000" cy="1368425"/>
          </a:xfrm>
        </p:spPr>
        <p:txBody>
          <a:bodyPr/>
          <a:lstStyle/>
          <a:p>
            <a:r>
              <a:rPr lang="sv-SE" dirty="0" smtClean="0"/>
              <a:t>Lena Hernandez Modin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76672"/>
            <a:ext cx="1080120" cy="114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76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97200" y="831600"/>
            <a:ext cx="6347208" cy="45719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897200" y="1077348"/>
            <a:ext cx="6355541" cy="433930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Youthful Cities Commission´s last </a:t>
            </a:r>
            <a:r>
              <a:rPr lang="en-US" dirty="0"/>
              <a:t>meeting in April, we had the </a:t>
            </a:r>
            <a:r>
              <a:rPr lang="en-US" dirty="0" smtClean="0"/>
              <a:t>topic “Youth </a:t>
            </a:r>
            <a:r>
              <a:rPr lang="en-US" dirty="0"/>
              <a:t>Leisure </a:t>
            </a:r>
            <a:r>
              <a:rPr lang="en-US" dirty="0" smtClean="0"/>
              <a:t>Time”.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this presentation I have used some thoughts taken </a:t>
            </a:r>
            <a:r>
              <a:rPr lang="en-US" dirty="0"/>
              <a:t>from </a:t>
            </a:r>
            <a:r>
              <a:rPr lang="en-US" dirty="0" smtClean="0"/>
              <a:t>the member </a:t>
            </a:r>
            <a:r>
              <a:rPr lang="en-US" dirty="0"/>
              <a:t>cities in YCC during the meeting </a:t>
            </a:r>
            <a:r>
              <a:rPr lang="en-US" dirty="0" smtClean="0"/>
              <a:t>in April but it is based on research </a:t>
            </a:r>
            <a:r>
              <a:rPr lang="en-US" dirty="0"/>
              <a:t>made both in Sweden and abroad via </a:t>
            </a:r>
            <a:r>
              <a:rPr lang="en-US" dirty="0" smtClean="0"/>
              <a:t>the </a:t>
            </a:r>
            <a:r>
              <a:rPr lang="en-US" dirty="0"/>
              <a:t>Swedish Agency for Youth and Civil Society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2016-05-24</a:t>
            </a:r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Gävle kommun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CCED-C06E-4325-AB7A-98A9C7CD34E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74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How</a:t>
            </a:r>
            <a:r>
              <a:rPr lang="sv-SE" dirty="0" smtClean="0"/>
              <a:t> to understand the </a:t>
            </a:r>
            <a:r>
              <a:rPr lang="sv-SE" dirty="0" err="1" smtClean="0"/>
              <a:t>impact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leisure</a:t>
            </a:r>
            <a:r>
              <a:rPr lang="sv-SE" dirty="0" smtClean="0"/>
              <a:t> </a:t>
            </a:r>
            <a:r>
              <a:rPr lang="sv-SE" dirty="0" err="1" smtClean="0"/>
              <a:t>time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Link </a:t>
            </a:r>
            <a:r>
              <a:rPr lang="sv-SE" dirty="0" err="1" smtClean="0"/>
              <a:t>between</a:t>
            </a:r>
            <a:r>
              <a:rPr lang="sv-SE" dirty="0" smtClean="0"/>
              <a:t> the </a:t>
            </a:r>
            <a:r>
              <a:rPr lang="sv-SE" dirty="0" err="1" smtClean="0"/>
              <a:t>exploring</a:t>
            </a:r>
            <a:r>
              <a:rPr lang="sv-SE" dirty="0" smtClean="0"/>
              <a:t> and </a:t>
            </a:r>
            <a:r>
              <a:rPr lang="sv-SE" dirty="0" err="1" smtClean="0"/>
              <a:t>testing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play </a:t>
            </a:r>
            <a:r>
              <a:rPr lang="sv-SE" dirty="0" err="1" smtClean="0"/>
              <a:t>time</a:t>
            </a:r>
            <a:r>
              <a:rPr lang="sv-SE" dirty="0" smtClean="0"/>
              <a:t> and the adult </a:t>
            </a:r>
            <a:r>
              <a:rPr lang="sv-SE" dirty="0" err="1" smtClean="0"/>
              <a:t>world</a:t>
            </a:r>
            <a:r>
              <a:rPr lang="sv-SE" dirty="0" smtClean="0"/>
              <a:t>.</a:t>
            </a:r>
          </a:p>
          <a:p>
            <a:r>
              <a:rPr lang="sv-SE" dirty="0" err="1" smtClean="0"/>
              <a:t>Can</a:t>
            </a:r>
            <a:r>
              <a:rPr lang="sv-SE" dirty="0" smtClean="0"/>
              <a:t> be a </a:t>
            </a:r>
            <a:r>
              <a:rPr lang="sv-SE" dirty="0" err="1" smtClean="0"/>
              <a:t>possitive</a:t>
            </a:r>
            <a:r>
              <a:rPr lang="sv-SE" dirty="0" smtClean="0"/>
              <a:t> addition to a </a:t>
            </a:r>
            <a:r>
              <a:rPr lang="sv-SE" dirty="0" err="1" smtClean="0"/>
              <a:t>well-functinal</a:t>
            </a:r>
            <a:r>
              <a:rPr lang="sv-SE" dirty="0" smtClean="0"/>
              <a:t> </a:t>
            </a:r>
            <a:r>
              <a:rPr lang="sv-SE" dirty="0" err="1" smtClean="0"/>
              <a:t>life</a:t>
            </a:r>
            <a:r>
              <a:rPr lang="sv-SE" dirty="0" smtClean="0"/>
              <a:t> in </a:t>
            </a:r>
            <a:r>
              <a:rPr lang="sv-SE" dirty="0" err="1" smtClean="0"/>
              <a:t>family</a:t>
            </a:r>
            <a:r>
              <a:rPr lang="sv-SE" dirty="0" smtClean="0"/>
              <a:t> and </a:t>
            </a:r>
            <a:r>
              <a:rPr lang="sv-SE" dirty="0" err="1" smtClean="0"/>
              <a:t>school</a:t>
            </a:r>
            <a:r>
              <a:rPr lang="sv-SE" dirty="0" smtClean="0"/>
              <a:t> (</a:t>
            </a:r>
            <a:r>
              <a:rPr lang="sv-SE" dirty="0" err="1" smtClean="0"/>
              <a:t>enhance</a:t>
            </a:r>
            <a:r>
              <a:rPr lang="sv-SE" dirty="0" smtClean="0"/>
              <a:t> and </a:t>
            </a:r>
            <a:r>
              <a:rPr lang="sv-SE" dirty="0" err="1" smtClean="0"/>
              <a:t>extend</a:t>
            </a:r>
            <a:r>
              <a:rPr lang="sv-SE" dirty="0" smtClean="0"/>
              <a:t> </a:t>
            </a:r>
            <a:r>
              <a:rPr lang="sv-SE" dirty="0" err="1" smtClean="0"/>
              <a:t>skills</a:t>
            </a:r>
            <a:r>
              <a:rPr lang="sv-SE" dirty="0" smtClean="0"/>
              <a:t> and general </a:t>
            </a:r>
            <a:r>
              <a:rPr lang="sv-SE" dirty="0" err="1" smtClean="0"/>
              <a:t>well-being</a:t>
            </a:r>
            <a:r>
              <a:rPr lang="sv-SE" dirty="0" smtClean="0"/>
              <a:t>).</a:t>
            </a:r>
          </a:p>
          <a:p>
            <a:r>
              <a:rPr lang="sv-SE" dirty="0" err="1" smtClean="0"/>
              <a:t>Can</a:t>
            </a:r>
            <a:r>
              <a:rPr lang="sv-SE" dirty="0" smtClean="0"/>
              <a:t> </a:t>
            </a:r>
            <a:r>
              <a:rPr lang="sv-SE" dirty="0" err="1" smtClean="0"/>
              <a:t>also</a:t>
            </a:r>
            <a:r>
              <a:rPr lang="sv-SE" dirty="0" smtClean="0"/>
              <a:t> be a </a:t>
            </a:r>
            <a:r>
              <a:rPr lang="sv-SE" dirty="0" err="1" smtClean="0"/>
              <a:t>compensatory</a:t>
            </a:r>
            <a:r>
              <a:rPr lang="sv-SE" dirty="0"/>
              <a:t> </a:t>
            </a:r>
            <a:r>
              <a:rPr lang="sv-SE" dirty="0" smtClean="0"/>
              <a:t>and affirmative as a </a:t>
            </a:r>
            <a:r>
              <a:rPr lang="sv-SE" dirty="0" err="1" smtClean="0"/>
              <a:t>counterbalance</a:t>
            </a:r>
            <a:r>
              <a:rPr lang="sv-SE" dirty="0" smtClean="0"/>
              <a:t> to an </a:t>
            </a:r>
            <a:r>
              <a:rPr lang="sv-SE" dirty="0" err="1" smtClean="0"/>
              <a:t>otherwise</a:t>
            </a:r>
            <a:r>
              <a:rPr lang="sv-SE" dirty="0" smtClean="0"/>
              <a:t> less </a:t>
            </a:r>
            <a:r>
              <a:rPr lang="sv-SE" dirty="0" err="1" smtClean="0"/>
              <a:t>satisfying</a:t>
            </a:r>
            <a:r>
              <a:rPr lang="sv-SE" dirty="0"/>
              <a:t> </a:t>
            </a:r>
            <a:r>
              <a:rPr lang="sv-SE" dirty="0" err="1" smtClean="0"/>
              <a:t>family</a:t>
            </a:r>
            <a:r>
              <a:rPr lang="sv-SE" dirty="0" smtClean="0"/>
              <a:t> or </a:t>
            </a:r>
            <a:r>
              <a:rPr lang="sv-SE" dirty="0" err="1" smtClean="0"/>
              <a:t>school</a:t>
            </a:r>
            <a:r>
              <a:rPr lang="sv-SE" dirty="0" smtClean="0"/>
              <a:t> situation.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206-05-25</a:t>
            </a:r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Gävle kommun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CCED-C06E-4325-AB7A-98A9C7CD34E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90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75656" y="1124744"/>
            <a:ext cx="6624735" cy="561824"/>
          </a:xfrm>
        </p:spPr>
        <p:txBody>
          <a:bodyPr/>
          <a:lstStyle/>
          <a:p>
            <a:r>
              <a:rPr lang="en-US" sz="3200" dirty="0" smtClean="0"/>
              <a:t>The </a:t>
            </a:r>
            <a:r>
              <a:rPr lang="sv-SE" dirty="0" err="1" smtClean="0"/>
              <a:t>Antithesis</a:t>
            </a:r>
            <a:r>
              <a:rPr lang="sv-SE" dirty="0" smtClean="0"/>
              <a:t> </a:t>
            </a:r>
            <a:r>
              <a:rPr lang="sv-SE" dirty="0"/>
              <a:t>to </a:t>
            </a:r>
            <a:r>
              <a:rPr lang="sv-SE" dirty="0" err="1"/>
              <a:t>boredom</a:t>
            </a:r>
            <a:endParaRPr lang="en-US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75657" y="2156098"/>
            <a:ext cx="6777084" cy="3211785"/>
          </a:xfrm>
        </p:spPr>
        <p:txBody>
          <a:bodyPr/>
          <a:lstStyle/>
          <a:p>
            <a:pPr marL="0" indent="0">
              <a:buNone/>
            </a:pPr>
            <a:r>
              <a:rPr lang="sv-SE" dirty="0" err="1" smtClean="0"/>
              <a:t>American</a:t>
            </a:r>
            <a:r>
              <a:rPr lang="sv-SE" dirty="0" smtClean="0"/>
              <a:t> studies shows the </a:t>
            </a:r>
            <a:r>
              <a:rPr lang="sv-SE" dirty="0" err="1" smtClean="0"/>
              <a:t>Subjective</a:t>
            </a:r>
            <a:r>
              <a:rPr lang="sv-SE" dirty="0" smtClean="0"/>
              <a:t> </a:t>
            </a:r>
            <a:r>
              <a:rPr lang="sv-SE" dirty="0" err="1" smtClean="0"/>
              <a:t>qualities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leisure</a:t>
            </a:r>
            <a:r>
              <a:rPr lang="sv-SE" dirty="0" smtClean="0"/>
              <a:t> </a:t>
            </a:r>
            <a:r>
              <a:rPr lang="sv-SE" dirty="0" err="1" smtClean="0"/>
              <a:t>time</a:t>
            </a:r>
            <a:r>
              <a:rPr lang="sv-SE" dirty="0" smtClean="0"/>
              <a:t> </a:t>
            </a:r>
            <a:r>
              <a:rPr lang="sv-SE" dirty="0" err="1" smtClean="0"/>
              <a:t>activities</a:t>
            </a:r>
            <a:r>
              <a:rPr lang="sv-SE" dirty="0" smtClean="0"/>
              <a:t> </a:t>
            </a:r>
            <a:r>
              <a:rPr lang="sv-SE" dirty="0" err="1" smtClean="0"/>
              <a:t>such</a:t>
            </a:r>
            <a:r>
              <a:rPr lang="sv-SE" dirty="0" smtClean="0"/>
              <a:t> as </a:t>
            </a:r>
            <a:r>
              <a:rPr lang="sv-SE" dirty="0" err="1" smtClean="0"/>
              <a:t>perceived</a:t>
            </a:r>
            <a:r>
              <a:rPr lang="sv-SE" dirty="0" smtClean="0"/>
              <a:t> </a:t>
            </a:r>
            <a:r>
              <a:rPr lang="sv-SE" dirty="0" err="1" smtClean="0"/>
              <a:t>freedom</a:t>
            </a:r>
            <a:r>
              <a:rPr lang="sv-SE" dirty="0" smtClean="0"/>
              <a:t>, motivation and </a:t>
            </a:r>
            <a:r>
              <a:rPr lang="en-US" dirty="0"/>
              <a:t>c</a:t>
            </a:r>
            <a:r>
              <a:rPr lang="en-US" dirty="0" smtClean="0"/>
              <a:t>hallenges </a:t>
            </a:r>
            <a:r>
              <a:rPr lang="en-US" dirty="0"/>
              <a:t>that are not too </a:t>
            </a:r>
            <a:r>
              <a:rPr lang="en-US" dirty="0" smtClean="0"/>
              <a:t>big.</a:t>
            </a:r>
          </a:p>
          <a:p>
            <a:endParaRPr lang="en-US" dirty="0"/>
          </a:p>
          <a:p>
            <a:pPr marL="0" indent="0">
              <a:buNone/>
            </a:pPr>
            <a:r>
              <a:rPr lang="sv-SE" dirty="0" err="1" smtClean="0"/>
              <a:t>It’s</a:t>
            </a:r>
            <a:r>
              <a:rPr lang="sv-SE" dirty="0" smtClean="0"/>
              <a:t> the combination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having</a:t>
            </a:r>
            <a:r>
              <a:rPr lang="sv-SE" dirty="0" smtClean="0"/>
              <a:t> </a:t>
            </a:r>
            <a:r>
              <a:rPr lang="sv-SE" dirty="0" err="1" smtClean="0"/>
              <a:t>fun</a:t>
            </a:r>
            <a:r>
              <a:rPr lang="sv-SE" dirty="0" smtClean="0"/>
              <a:t> and face </a:t>
            </a:r>
            <a:r>
              <a:rPr lang="sv-SE" dirty="0" err="1" smtClean="0"/>
              <a:t>challanges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promotes</a:t>
            </a:r>
            <a:r>
              <a:rPr lang="sv-SE" dirty="0" smtClean="0"/>
              <a:t> </a:t>
            </a:r>
            <a:r>
              <a:rPr lang="sv-SE" dirty="0" err="1" smtClean="0"/>
              <a:t>good</a:t>
            </a:r>
            <a:r>
              <a:rPr lang="sv-SE" dirty="0" smtClean="0"/>
              <a:t> </a:t>
            </a:r>
            <a:r>
              <a:rPr lang="sv-SE" dirty="0" err="1" smtClean="0"/>
              <a:t>health</a:t>
            </a:r>
            <a:r>
              <a:rPr lang="sv-SE" dirty="0" smtClean="0"/>
              <a:t> and personal </a:t>
            </a:r>
            <a:r>
              <a:rPr lang="sv-SE" dirty="0" err="1" smtClean="0"/>
              <a:t>development</a:t>
            </a:r>
            <a:r>
              <a:rPr lang="sv-SE" dirty="0" smtClean="0"/>
              <a:t>. </a:t>
            </a:r>
            <a:r>
              <a:rPr lang="en-US" dirty="0"/>
              <a:t>It has a positive impact on young people's ability to manage school.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2016-05-24</a:t>
            </a:r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Gävle kommun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CCED-C06E-4325-AB7A-98A9C7CD34E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52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Perspectives</a:t>
            </a:r>
            <a:r>
              <a:rPr lang="sv-SE" dirty="0" smtClean="0"/>
              <a:t> on </a:t>
            </a:r>
            <a:r>
              <a:rPr lang="sv-SE" dirty="0" err="1" smtClean="0"/>
              <a:t>synergies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988840"/>
            <a:ext cx="8568951" cy="4297238"/>
          </a:xfrm>
        </p:spPr>
        <p:txBody>
          <a:bodyPr/>
          <a:lstStyle/>
          <a:p>
            <a:r>
              <a:rPr lang="sv-SE" dirty="0" smtClean="0"/>
              <a:t>Public </a:t>
            </a:r>
            <a:r>
              <a:rPr lang="sv-SE" dirty="0" err="1" smtClean="0"/>
              <a:t>health</a:t>
            </a:r>
            <a:r>
              <a:rPr lang="sv-SE" dirty="0" smtClean="0"/>
              <a:t> </a:t>
            </a:r>
            <a:r>
              <a:rPr lang="sv-SE" dirty="0" err="1" smtClean="0"/>
              <a:t>perspective</a:t>
            </a:r>
            <a:endParaRPr lang="sv-SE" dirty="0"/>
          </a:p>
          <a:p>
            <a:pPr marL="0" indent="0">
              <a:lnSpc>
                <a:spcPct val="100000"/>
              </a:lnSpc>
              <a:buNone/>
            </a:pPr>
            <a:r>
              <a:rPr lang="sv-SE" sz="1600" dirty="0" err="1" smtClean="0"/>
              <a:t>Physical</a:t>
            </a:r>
            <a:r>
              <a:rPr lang="sv-SE" sz="1600" dirty="0" smtClean="0"/>
              <a:t> and </a:t>
            </a:r>
            <a:r>
              <a:rPr lang="sv-SE" sz="1600" dirty="0"/>
              <a:t>mental </a:t>
            </a:r>
            <a:r>
              <a:rPr lang="sv-SE" sz="1600" dirty="0" err="1"/>
              <a:t>health</a:t>
            </a:r>
            <a:r>
              <a:rPr lang="sv-SE" sz="1600" dirty="0"/>
              <a:t>, the </a:t>
            </a:r>
            <a:r>
              <a:rPr lang="sv-SE" sz="1600" dirty="0" err="1"/>
              <a:t>importance</a:t>
            </a:r>
            <a:r>
              <a:rPr lang="sv-SE" sz="1600" dirty="0"/>
              <a:t> </a:t>
            </a:r>
            <a:r>
              <a:rPr lang="sv-SE" sz="1600" dirty="0" err="1"/>
              <a:t>of</a:t>
            </a:r>
            <a:r>
              <a:rPr lang="sv-SE" sz="1600" dirty="0"/>
              <a:t> the sense </a:t>
            </a:r>
            <a:r>
              <a:rPr lang="sv-SE" sz="1600" dirty="0" err="1"/>
              <a:t>of</a:t>
            </a:r>
            <a:r>
              <a:rPr lang="sv-SE" sz="1600" dirty="0"/>
              <a:t> </a:t>
            </a:r>
            <a:r>
              <a:rPr lang="sv-SE" sz="1600" dirty="0" err="1"/>
              <a:t>coherence</a:t>
            </a:r>
            <a:r>
              <a:rPr lang="sv-SE" sz="1600" dirty="0"/>
              <a:t> </a:t>
            </a:r>
            <a:r>
              <a:rPr lang="sv-SE" sz="1600" dirty="0" err="1"/>
              <a:t>lifestyle</a:t>
            </a:r>
            <a:r>
              <a:rPr lang="sv-SE" sz="1600" dirty="0"/>
              <a:t> </a:t>
            </a:r>
            <a:r>
              <a:rPr lang="sv-SE" sz="1600" dirty="0" err="1"/>
              <a:t>factors</a:t>
            </a:r>
            <a:r>
              <a:rPr lang="sv-SE" sz="1600" dirty="0"/>
              <a:t> </a:t>
            </a:r>
            <a:r>
              <a:rPr lang="sv-SE" sz="1600" dirty="0" err="1"/>
              <a:t>such</a:t>
            </a:r>
            <a:r>
              <a:rPr lang="sv-SE" sz="1600" dirty="0"/>
              <a:t> as </a:t>
            </a:r>
            <a:r>
              <a:rPr lang="sv-SE" sz="1600" dirty="0" err="1"/>
              <a:t>physical</a:t>
            </a:r>
            <a:r>
              <a:rPr lang="sv-SE" sz="1600" dirty="0"/>
              <a:t> </a:t>
            </a:r>
            <a:r>
              <a:rPr lang="sv-SE" sz="1600" dirty="0" err="1" smtClean="0"/>
              <a:t>movement</a:t>
            </a:r>
            <a:r>
              <a:rPr lang="sv-SE" sz="1600" dirty="0" smtClean="0"/>
              <a:t>, </a:t>
            </a:r>
            <a:r>
              <a:rPr lang="sv-SE" sz="1600" dirty="0" err="1"/>
              <a:t>reproductive</a:t>
            </a:r>
            <a:r>
              <a:rPr lang="sv-SE" sz="1600" dirty="0"/>
              <a:t> </a:t>
            </a:r>
            <a:r>
              <a:rPr lang="sv-SE" sz="1600" dirty="0" err="1"/>
              <a:t>health</a:t>
            </a:r>
            <a:r>
              <a:rPr lang="sv-SE" sz="1600" dirty="0"/>
              <a:t> and the fight </a:t>
            </a:r>
            <a:r>
              <a:rPr lang="sv-SE" sz="1600" dirty="0" err="1"/>
              <a:t>against</a:t>
            </a:r>
            <a:r>
              <a:rPr lang="sv-SE" sz="1600" dirty="0"/>
              <a:t> </a:t>
            </a:r>
            <a:r>
              <a:rPr lang="sv-SE" sz="1600" dirty="0" err="1" smtClean="0"/>
              <a:t>dependencies</a:t>
            </a:r>
            <a:r>
              <a:rPr lang="sv-SE" sz="1600" dirty="0" smtClean="0"/>
              <a:t>, eg. </a:t>
            </a:r>
            <a:r>
              <a:rPr lang="sv-SE" sz="1600" dirty="0"/>
              <a:t>smoking, </a:t>
            </a:r>
            <a:r>
              <a:rPr lang="sv-SE" sz="1600" dirty="0" err="1" smtClean="0"/>
              <a:t>alcohol</a:t>
            </a:r>
            <a:r>
              <a:rPr lang="sv-SE" sz="1600" dirty="0" smtClean="0"/>
              <a:t>, </a:t>
            </a:r>
            <a:r>
              <a:rPr lang="sv-SE" sz="1600" dirty="0" err="1"/>
              <a:t>drugs</a:t>
            </a:r>
            <a:r>
              <a:rPr lang="sv-SE" sz="1600" dirty="0"/>
              <a:t> and </a:t>
            </a:r>
            <a:r>
              <a:rPr lang="sv-SE" sz="1600" dirty="0" smtClean="0"/>
              <a:t>gambling.</a:t>
            </a:r>
            <a:r>
              <a:rPr lang="sv-SE" sz="1400" dirty="0" smtClean="0"/>
              <a:t/>
            </a:r>
            <a:br>
              <a:rPr lang="sv-SE" sz="1400" dirty="0" smtClean="0"/>
            </a:br>
            <a:endParaRPr lang="sv-SE" sz="1400" dirty="0"/>
          </a:p>
          <a:p>
            <a:pPr>
              <a:lnSpc>
                <a:spcPct val="100000"/>
              </a:lnSpc>
            </a:pPr>
            <a:r>
              <a:rPr lang="sv-SE" dirty="0" smtClean="0"/>
              <a:t>Social </a:t>
            </a:r>
            <a:r>
              <a:rPr lang="sv-SE" dirty="0" err="1" smtClean="0"/>
              <a:t>perspective</a:t>
            </a:r>
            <a:r>
              <a:rPr lang="sv-SE" dirty="0" smtClean="0"/>
              <a:t> </a:t>
            </a:r>
            <a:endParaRPr lang="sv-SE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 smtClean="0"/>
              <a:t>Individual factors </a:t>
            </a:r>
            <a:r>
              <a:rPr lang="en-US" sz="1600" dirty="0"/>
              <a:t>and the influence from the environment that increase the </a:t>
            </a:r>
            <a:r>
              <a:rPr lang="en-US" sz="1600" dirty="0" smtClean="0"/>
              <a:t>risk, </a:t>
            </a:r>
            <a:r>
              <a:rPr lang="en-US" sz="1600" dirty="0"/>
              <a:t>and protect against antisocial behavior, antisocial development and </a:t>
            </a:r>
            <a:r>
              <a:rPr lang="en-US" sz="1600" dirty="0" smtClean="0"/>
              <a:t>abuse.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sv-SE" sz="1400" dirty="0"/>
          </a:p>
          <a:p>
            <a:r>
              <a:rPr lang="sv-SE" dirty="0" err="1" smtClean="0"/>
              <a:t>Psychological</a:t>
            </a:r>
            <a:r>
              <a:rPr lang="sv-SE" dirty="0" smtClean="0"/>
              <a:t> </a:t>
            </a:r>
            <a:r>
              <a:rPr lang="sv-SE" dirty="0" err="1" smtClean="0"/>
              <a:t>perspective</a:t>
            </a:r>
            <a:endParaRPr lang="sv-SE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 smtClean="0"/>
              <a:t>Personality </a:t>
            </a:r>
            <a:r>
              <a:rPr lang="en-US" sz="1600" dirty="0"/>
              <a:t>factors , the importance of ties and close </a:t>
            </a:r>
            <a:r>
              <a:rPr lang="en-US" sz="1600" dirty="0" smtClean="0"/>
              <a:t>relationships, </a:t>
            </a:r>
            <a:r>
              <a:rPr lang="en-US" sz="1600" dirty="0"/>
              <a:t>development of the individual's cognitive and social skills and psychological development during childhood and </a:t>
            </a:r>
            <a:r>
              <a:rPr lang="en-US" sz="1600" dirty="0" smtClean="0"/>
              <a:t>adolescence.</a:t>
            </a:r>
            <a:endParaRPr lang="sv-SE" sz="1600" dirty="0"/>
          </a:p>
          <a:p>
            <a:pPr marL="0" indent="0">
              <a:buNone/>
            </a:pPr>
            <a:endParaRPr lang="sv-SE" sz="1000" dirty="0" smtClean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2016-05-24</a:t>
            </a:r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Gävle kommun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CCED-C06E-4325-AB7A-98A9C7CD34E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04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Leisure</a:t>
            </a:r>
            <a:r>
              <a:rPr lang="sv-SE" dirty="0" smtClean="0"/>
              <a:t> </a:t>
            </a:r>
            <a:r>
              <a:rPr lang="sv-SE" dirty="0" err="1" smtClean="0"/>
              <a:t>time</a:t>
            </a:r>
            <a:r>
              <a:rPr lang="sv-SE" dirty="0" smtClean="0"/>
              <a:t> </a:t>
            </a:r>
            <a:r>
              <a:rPr lang="sv-SE" dirty="0" err="1" smtClean="0"/>
              <a:t>synergies</a:t>
            </a:r>
            <a:r>
              <a:rPr lang="sv-SE" dirty="0" smtClean="0"/>
              <a:t> and the </a:t>
            </a:r>
            <a:r>
              <a:rPr lang="sv-SE" dirty="0" err="1" smtClean="0"/>
              <a:t>connection</a:t>
            </a:r>
            <a:r>
              <a:rPr lang="sv-SE" dirty="0" smtClean="0"/>
              <a:t> to </a:t>
            </a:r>
            <a:r>
              <a:rPr lang="sv-SE" dirty="0" err="1" smtClean="0"/>
              <a:t>protective</a:t>
            </a:r>
            <a:r>
              <a:rPr lang="sv-SE" dirty="0" smtClean="0"/>
              <a:t> </a:t>
            </a:r>
            <a:r>
              <a:rPr lang="sv-SE" dirty="0" err="1" smtClean="0"/>
              <a:t>factors</a:t>
            </a:r>
            <a:endParaRPr lang="sv-SE" dirty="0"/>
          </a:p>
        </p:txBody>
      </p:sp>
      <p:sp>
        <p:nvSpPr>
          <p:cNvPr id="10" name="Platshållare för innehåll 9"/>
          <p:cNvSpPr>
            <a:spLocks noGrp="1"/>
          </p:cNvSpPr>
          <p:nvPr>
            <p:ph sz="half" idx="1"/>
          </p:nvPr>
        </p:nvSpPr>
        <p:spPr>
          <a:xfrm>
            <a:off x="467544" y="1988840"/>
            <a:ext cx="4511256" cy="3240000"/>
          </a:xfrm>
        </p:spPr>
        <p:txBody>
          <a:bodyPr/>
          <a:lstStyle/>
          <a:p>
            <a:r>
              <a:rPr lang="sv-SE" dirty="0" err="1" smtClean="0"/>
              <a:t>Leisure</a:t>
            </a:r>
            <a:r>
              <a:rPr lang="sv-SE" dirty="0" smtClean="0"/>
              <a:t> </a:t>
            </a:r>
            <a:r>
              <a:rPr lang="sv-SE" dirty="0" err="1" smtClean="0"/>
              <a:t>time</a:t>
            </a:r>
            <a:r>
              <a:rPr lang="sv-SE" dirty="0" smtClean="0"/>
              <a:t> is </a:t>
            </a:r>
            <a:r>
              <a:rPr lang="sv-SE" dirty="0" err="1" smtClean="0"/>
              <a:t>one</a:t>
            </a:r>
            <a:r>
              <a:rPr lang="sv-SE" dirty="0" smtClean="0"/>
              <a:t> vital part for </a:t>
            </a:r>
            <a:r>
              <a:rPr lang="sv-SE" dirty="0" err="1" smtClean="0"/>
              <a:t>creating</a:t>
            </a:r>
            <a:r>
              <a:rPr lang="sv-SE" dirty="0" smtClean="0"/>
              <a:t> a </a:t>
            </a:r>
            <a:r>
              <a:rPr lang="sv-SE" dirty="0" err="1" smtClean="0"/>
              <a:t>meaningful</a:t>
            </a:r>
            <a:r>
              <a:rPr lang="sv-SE" dirty="0" smtClean="0"/>
              <a:t> </a:t>
            </a:r>
            <a:r>
              <a:rPr lang="sv-SE" dirty="0" err="1" smtClean="0"/>
              <a:t>life</a:t>
            </a:r>
            <a:r>
              <a:rPr lang="sv-SE" dirty="0" smtClean="0"/>
              <a:t>. 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Relationship </a:t>
            </a:r>
            <a:r>
              <a:rPr lang="sv-SE" dirty="0" err="1" smtClean="0"/>
              <a:t>building</a:t>
            </a:r>
            <a:r>
              <a:rPr lang="sv-SE" dirty="0" smtClean="0"/>
              <a:t> </a:t>
            </a:r>
            <a:r>
              <a:rPr lang="sv-SE" dirty="0" err="1" smtClean="0"/>
              <a:t>skills</a:t>
            </a:r>
            <a:r>
              <a:rPr lang="sv-SE" dirty="0" smtClean="0"/>
              <a:t>, get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friends</a:t>
            </a:r>
            <a:r>
              <a:rPr lang="sv-SE" dirty="0" smtClean="0"/>
              <a:t>, </a:t>
            </a:r>
            <a:r>
              <a:rPr lang="sv-SE" dirty="0" err="1" smtClean="0"/>
              <a:t>creating</a:t>
            </a:r>
            <a:r>
              <a:rPr lang="sv-SE" dirty="0" smtClean="0"/>
              <a:t> a social </a:t>
            </a:r>
            <a:r>
              <a:rPr lang="sv-SE" dirty="0" err="1" smtClean="0"/>
              <a:t>network</a:t>
            </a:r>
            <a:r>
              <a:rPr lang="sv-SE" dirty="0" smtClean="0"/>
              <a:t>. </a:t>
            </a:r>
            <a:br>
              <a:rPr lang="sv-SE" dirty="0" smtClean="0"/>
            </a:br>
            <a:endParaRPr lang="sv-SE" dirty="0" smtClean="0"/>
          </a:p>
          <a:p>
            <a:pPr marL="0" indent="0">
              <a:buNone/>
            </a:pPr>
            <a:r>
              <a:rPr lang="sv-SE" dirty="0" err="1" smtClean="0"/>
              <a:t>These</a:t>
            </a:r>
            <a:r>
              <a:rPr lang="sv-SE" dirty="0" smtClean="0"/>
              <a:t> </a:t>
            </a:r>
            <a:r>
              <a:rPr lang="sv-SE" dirty="0" err="1" smtClean="0"/>
              <a:t>combined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a source for the </a:t>
            </a:r>
            <a:r>
              <a:rPr lang="sv-SE" dirty="0" err="1" smtClean="0"/>
              <a:t>protective</a:t>
            </a:r>
            <a:r>
              <a:rPr lang="sv-SE" dirty="0" smtClean="0"/>
              <a:t> </a:t>
            </a:r>
            <a:r>
              <a:rPr lang="sv-SE" dirty="0" err="1" smtClean="0"/>
              <a:t>factors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leisure</a:t>
            </a:r>
            <a:r>
              <a:rPr lang="sv-SE" dirty="0" smtClean="0"/>
              <a:t> </a:t>
            </a:r>
            <a:r>
              <a:rPr lang="sv-SE" dirty="0" err="1" smtClean="0"/>
              <a:t>time</a:t>
            </a:r>
            <a:r>
              <a:rPr lang="sv-SE" dirty="0" smtClean="0"/>
              <a:t> </a:t>
            </a:r>
            <a:r>
              <a:rPr lang="sv-SE" dirty="0" err="1" smtClean="0"/>
              <a:t>activities</a:t>
            </a:r>
            <a:r>
              <a:rPr lang="sv-SE" dirty="0" smtClean="0"/>
              <a:t> </a:t>
            </a:r>
            <a:r>
              <a:rPr lang="sv-SE" dirty="0" err="1" smtClean="0"/>
              <a:t>strengthen</a:t>
            </a:r>
            <a:endParaRPr lang="sv-SE" dirty="0" smtClean="0"/>
          </a:p>
        </p:txBody>
      </p:sp>
      <p:pic>
        <p:nvPicPr>
          <p:cNvPr id="2" name="Platshållare för bild 1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2" r="181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3766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15616" y="831600"/>
            <a:ext cx="7128792" cy="854968"/>
          </a:xfrm>
        </p:spPr>
        <p:txBody>
          <a:bodyPr/>
          <a:lstStyle/>
          <a:p>
            <a:r>
              <a:rPr lang="sv-SE" dirty="0" err="1" smtClean="0"/>
              <a:t>Protective</a:t>
            </a:r>
            <a:r>
              <a:rPr lang="sv-SE" dirty="0" smtClean="0"/>
              <a:t> </a:t>
            </a:r>
            <a:r>
              <a:rPr lang="sv-SE" dirty="0" err="1" smtClean="0"/>
              <a:t>factors</a:t>
            </a:r>
            <a:r>
              <a:rPr lang="sv-SE" dirty="0" smtClean="0"/>
              <a:t> </a:t>
            </a:r>
            <a:r>
              <a:rPr lang="sv-SE" dirty="0" err="1" smtClean="0"/>
              <a:t>strengthened</a:t>
            </a:r>
            <a:r>
              <a:rPr lang="sv-SE" dirty="0" smtClean="0"/>
              <a:t> on an </a:t>
            </a:r>
            <a:r>
              <a:rPr lang="sv-SE" dirty="0" err="1" smtClean="0"/>
              <a:t>individual</a:t>
            </a:r>
            <a:r>
              <a:rPr lang="sv-SE" dirty="0" smtClean="0"/>
              <a:t> basis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15616" y="2156098"/>
            <a:ext cx="8028383" cy="3211785"/>
          </a:xfrm>
        </p:spPr>
        <p:txBody>
          <a:bodyPr/>
          <a:lstStyle/>
          <a:p>
            <a:r>
              <a:rPr lang="sv-SE" dirty="0" err="1" smtClean="0"/>
              <a:t>Having</a:t>
            </a:r>
            <a:r>
              <a:rPr lang="sv-SE" dirty="0" smtClean="0"/>
              <a:t> </a:t>
            </a:r>
            <a:r>
              <a:rPr lang="sv-SE" dirty="0" err="1" smtClean="0"/>
              <a:t>several</a:t>
            </a:r>
            <a:r>
              <a:rPr lang="sv-SE" dirty="0" smtClean="0"/>
              <a:t> </a:t>
            </a:r>
            <a:r>
              <a:rPr lang="sv-SE" dirty="0" err="1" smtClean="0"/>
              <a:t>close</a:t>
            </a:r>
            <a:r>
              <a:rPr lang="sv-SE" dirty="0" smtClean="0"/>
              <a:t> relationships</a:t>
            </a:r>
          </a:p>
          <a:p>
            <a:r>
              <a:rPr lang="sv-SE" dirty="0" smtClean="0"/>
              <a:t>Social </a:t>
            </a:r>
            <a:r>
              <a:rPr lang="sv-SE" dirty="0" err="1" smtClean="0"/>
              <a:t>skills</a:t>
            </a:r>
            <a:r>
              <a:rPr lang="sv-SE" dirty="0" smtClean="0"/>
              <a:t>, </a:t>
            </a:r>
            <a:r>
              <a:rPr lang="sv-SE" dirty="0" err="1" smtClean="0"/>
              <a:t>self-confidence</a:t>
            </a:r>
            <a:endParaRPr lang="sv-SE" dirty="0" smtClean="0"/>
          </a:p>
          <a:p>
            <a:r>
              <a:rPr lang="sv-SE" dirty="0" err="1" smtClean="0"/>
              <a:t>Coping</a:t>
            </a:r>
            <a:r>
              <a:rPr lang="sv-SE" dirty="0" smtClean="0"/>
              <a:t> (</a:t>
            </a:r>
            <a:r>
              <a:rPr lang="sv-SE" dirty="0" err="1" smtClean="0"/>
              <a:t>adapt</a:t>
            </a:r>
            <a:r>
              <a:rPr lang="sv-SE" dirty="0" smtClean="0"/>
              <a:t> </a:t>
            </a:r>
            <a:r>
              <a:rPr lang="en-US" dirty="0"/>
              <a:t>appropriate strategies to address </a:t>
            </a:r>
            <a:r>
              <a:rPr lang="en-US" dirty="0" smtClean="0"/>
              <a:t>difficulties)</a:t>
            </a:r>
          </a:p>
          <a:p>
            <a:r>
              <a:rPr lang="en-US" dirty="0" smtClean="0"/>
              <a:t>Locus of control (Self Empowerment)</a:t>
            </a:r>
          </a:p>
          <a:p>
            <a:r>
              <a:rPr lang="sv-SE" dirty="0" err="1" smtClean="0"/>
              <a:t>Better</a:t>
            </a:r>
            <a:r>
              <a:rPr lang="sv-SE" dirty="0" smtClean="0"/>
              <a:t> adult relationships</a:t>
            </a:r>
            <a:endParaRPr lang="sv-SE" dirty="0"/>
          </a:p>
          <a:p>
            <a:r>
              <a:rPr lang="sv-SE" dirty="0" smtClean="0"/>
              <a:t>Active part in civil </a:t>
            </a:r>
            <a:r>
              <a:rPr lang="sv-SE" dirty="0" err="1" smtClean="0"/>
              <a:t>society</a:t>
            </a:r>
            <a:endParaRPr lang="sv-SE" dirty="0"/>
          </a:p>
          <a:p>
            <a:r>
              <a:rPr lang="sv-SE" dirty="0" smtClean="0"/>
              <a:t>Learning in </a:t>
            </a:r>
            <a:r>
              <a:rPr lang="sv-SE" dirty="0" err="1" smtClean="0"/>
              <a:t>other</a:t>
            </a:r>
            <a:r>
              <a:rPr lang="sv-SE" dirty="0" smtClean="0"/>
              <a:t> </a:t>
            </a:r>
            <a:r>
              <a:rPr lang="sv-SE" dirty="0" err="1" smtClean="0"/>
              <a:t>fields</a:t>
            </a:r>
            <a:r>
              <a:rPr lang="sv-SE" dirty="0" smtClean="0"/>
              <a:t> </a:t>
            </a:r>
            <a:r>
              <a:rPr lang="sv-SE" dirty="0" err="1" smtClean="0"/>
              <a:t>than</a:t>
            </a:r>
            <a:r>
              <a:rPr lang="sv-SE" dirty="0" smtClean="0"/>
              <a:t> </a:t>
            </a:r>
            <a:r>
              <a:rPr lang="sv-SE" dirty="0" err="1" smtClean="0"/>
              <a:t>school</a:t>
            </a:r>
            <a:r>
              <a:rPr lang="sv-SE" dirty="0" smtClean="0"/>
              <a:t>/non-formal </a:t>
            </a:r>
            <a:r>
              <a:rPr lang="sv-SE" dirty="0" err="1" smtClean="0"/>
              <a:t>education</a:t>
            </a:r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2016-05-24</a:t>
            </a:r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Gävle kommun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1CCED-C06E-4325-AB7A-98A9C7CD34E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76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Thank</a:t>
            </a:r>
            <a:r>
              <a:rPr lang="sv-SE" dirty="0" smtClean="0"/>
              <a:t> </a:t>
            </a:r>
            <a:r>
              <a:rPr lang="sv-SE" dirty="0" err="1" smtClean="0"/>
              <a:t>you</a:t>
            </a:r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43608" y="2733876"/>
            <a:ext cx="6688832" cy="5040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1843608" y="3068960"/>
            <a:ext cx="4824000" cy="1872481"/>
          </a:xfrm>
        </p:spPr>
        <p:txBody>
          <a:bodyPr/>
          <a:lstStyle/>
          <a:p>
            <a:r>
              <a:rPr lang="sv-SE" dirty="0" smtClean="0"/>
              <a:t>Lena Hernandez Modin</a:t>
            </a:r>
          </a:p>
          <a:p>
            <a:endParaRPr lang="sv-SE" dirty="0" smtClean="0"/>
          </a:p>
          <a:p>
            <a:r>
              <a:rPr lang="sv-SE" dirty="0" err="1" smtClean="0"/>
              <a:t>Youthful</a:t>
            </a:r>
            <a:r>
              <a:rPr lang="sv-SE" dirty="0" smtClean="0"/>
              <a:t> </a:t>
            </a:r>
            <a:r>
              <a:rPr lang="sv-SE" dirty="0" err="1"/>
              <a:t>C</a:t>
            </a:r>
            <a:r>
              <a:rPr lang="sv-SE" dirty="0" err="1" smtClean="0"/>
              <a:t>ities</a:t>
            </a:r>
            <a:r>
              <a:rPr lang="sv-SE" dirty="0" smtClean="0"/>
              <a:t> Commission</a:t>
            </a:r>
          </a:p>
          <a:p>
            <a:r>
              <a:rPr lang="sv-SE" dirty="0" smtClean="0"/>
              <a:t>Union </a:t>
            </a:r>
            <a:r>
              <a:rPr lang="sv-SE" dirty="0" err="1" smtClean="0"/>
              <a:t>of</a:t>
            </a:r>
            <a:r>
              <a:rPr lang="sv-SE" dirty="0" smtClean="0"/>
              <a:t> the Baltic </a:t>
            </a:r>
            <a:r>
              <a:rPr lang="sv-SE" dirty="0" err="1" smtClean="0"/>
              <a:t>Cities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76672"/>
            <a:ext cx="1080120" cy="114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80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small">
  <a:themeElements>
    <a:clrScheme name="Gävl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64679"/>
      </a:accent1>
      <a:accent2>
        <a:srgbClr val="A12B76"/>
      </a:accent2>
      <a:accent3>
        <a:srgbClr val="5E9732"/>
      </a:accent3>
      <a:accent4>
        <a:srgbClr val="5E6E66"/>
      </a:accent4>
      <a:accent5>
        <a:srgbClr val="00A8B4"/>
      </a:accent5>
      <a:accent6>
        <a:srgbClr val="EEB111"/>
      </a:accent6>
      <a:hlink>
        <a:srgbClr val="0000FF"/>
      </a:hlink>
      <a:folHlink>
        <a:srgbClr val="800080"/>
      </a:folHlink>
    </a:clrScheme>
    <a:fontScheme name="Gävle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Förvaltning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14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Gävl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64679"/>
      </a:accent1>
      <a:accent2>
        <a:srgbClr val="A12B76"/>
      </a:accent2>
      <a:accent3>
        <a:srgbClr val="5E9732"/>
      </a:accent3>
      <a:accent4>
        <a:srgbClr val="5E6E66"/>
      </a:accent4>
      <a:accent5>
        <a:srgbClr val="00A8B4"/>
      </a:accent5>
      <a:accent6>
        <a:srgbClr val="EEB111"/>
      </a:accent6>
      <a:hlink>
        <a:srgbClr val="0000FF"/>
      </a:hlink>
      <a:folHlink>
        <a:srgbClr val="800080"/>
      </a:folHlink>
    </a:clrScheme>
    <a:fontScheme name="Gäv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Gävl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64679"/>
      </a:accent1>
      <a:accent2>
        <a:srgbClr val="A12B76"/>
      </a:accent2>
      <a:accent3>
        <a:srgbClr val="5E9732"/>
      </a:accent3>
      <a:accent4>
        <a:srgbClr val="5E6E66"/>
      </a:accent4>
      <a:accent5>
        <a:srgbClr val="00A8B4"/>
      </a:accent5>
      <a:accent6>
        <a:srgbClr val="EEB111"/>
      </a:accent6>
      <a:hlink>
        <a:srgbClr val="0000FF"/>
      </a:hlink>
      <a:folHlink>
        <a:srgbClr val="800080"/>
      </a:folHlink>
    </a:clrScheme>
    <a:fontScheme name="Gäv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136</TotalTime>
  <Words>381</Words>
  <Application>Microsoft Office PowerPoint</Application>
  <PresentationFormat>Pokaz na ekranie (4:3)</PresentationFormat>
  <Paragraphs>86</Paragraphs>
  <Slides>8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0" baseType="lpstr">
      <vt:lpstr>Arial</vt:lpstr>
      <vt:lpstr>presentationsmall</vt:lpstr>
      <vt:lpstr>Youth leisure time</vt:lpstr>
      <vt:lpstr>Prezentacja programu PowerPoint</vt:lpstr>
      <vt:lpstr>How to understand the impact of leisure time</vt:lpstr>
      <vt:lpstr>The Antithesis to boredom</vt:lpstr>
      <vt:lpstr>Perspectives on synergies</vt:lpstr>
      <vt:lpstr>Leisure time synergies and the connection to protective factors</vt:lpstr>
      <vt:lpstr>Protective factors strengthened on an individual basis</vt:lpstr>
      <vt:lpstr>Thank you!</vt:lpstr>
    </vt:vector>
  </TitlesOfParts>
  <Company>Gävle Kommun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lessiure time</dc:title>
  <dc:creator>Nässén, Karl</dc:creator>
  <cp:lastModifiedBy>Sośnicka Anna</cp:lastModifiedBy>
  <cp:revision>14</cp:revision>
  <dcterms:created xsi:type="dcterms:W3CDTF">2016-05-24T07:51:06Z</dcterms:created>
  <dcterms:modified xsi:type="dcterms:W3CDTF">2016-06-03T08:50:32Z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1279541793</vt:i4>
  </property>
  <property fmtid="{D5CDD505-2E9C-101B-9397-08002B2CF9AE}" pid="3" name="_NewReviewCycle">
    <vt:lpwstr/>
  </property>
  <property fmtid="{D5CDD505-2E9C-101B-9397-08002B2CF9AE}" pid="4" name="_EmailSubject">
    <vt:lpwstr>SV: Video presentation from Lena</vt:lpwstr>
  </property>
  <property fmtid="{D5CDD505-2E9C-101B-9397-08002B2CF9AE}" pid="5" name="_AuthorEmail">
    <vt:lpwstr>lena.hernandez_modin@gavle.se</vt:lpwstr>
  </property>
  <property fmtid="{D5CDD505-2E9C-101B-9397-08002B2CF9AE}" pid="6" name="_AuthorEmailDisplayName">
    <vt:lpwstr>Hernandez Modin, Lena</vt:lpwstr>
  </property>
</Properties>
</file>