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70" d="100"/>
          <a:sy n="70" d="100"/>
        </p:scale>
        <p:origin x="1138" y="3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938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995636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29.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pn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2" Type="http://schemas.openxmlformats.org/officeDocument/2006/relationships/notesSlide" Target="../notesSlides/notesSlide3.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s>
</file>

<file path=ppt/slides/_rels/slide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8.pn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 Type="http://schemas.openxmlformats.org/officeDocument/2006/relationships/notesSlide" Target="../notesSlides/notesSlide4.xml"/><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31.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png"/></Relationships>
</file>

<file path=ppt/slides/_rels/slide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26" Type="http://schemas.openxmlformats.org/officeDocument/2006/relationships/image" Target="../media/image94.png"/><Relationship Id="rId3" Type="http://schemas.openxmlformats.org/officeDocument/2006/relationships/image" Target="../media/image74.png"/><Relationship Id="rId21" Type="http://schemas.openxmlformats.org/officeDocument/2006/relationships/image" Target="../media/image4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5" Type="http://schemas.openxmlformats.org/officeDocument/2006/relationships/image" Target="../media/image93.png"/><Relationship Id="rId2" Type="http://schemas.openxmlformats.org/officeDocument/2006/relationships/notesSlide" Target="../notesSlides/notesSlide5.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24" Type="http://schemas.openxmlformats.org/officeDocument/2006/relationships/image" Target="../media/image37.png"/><Relationship Id="rId5" Type="http://schemas.openxmlformats.org/officeDocument/2006/relationships/image" Target="../media/image75.png"/><Relationship Id="rId15" Type="http://schemas.openxmlformats.org/officeDocument/2006/relationships/image" Target="../media/image85.png"/><Relationship Id="rId23" Type="http://schemas.openxmlformats.org/officeDocument/2006/relationships/image" Target="../media/image92.png"/><Relationship Id="rId28" Type="http://schemas.openxmlformats.org/officeDocument/2006/relationships/image" Target="../media/image96.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31.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1.png"/><Relationship Id="rId27" Type="http://schemas.openxmlformats.org/officeDocument/2006/relationships/image" Target="../media/image95.png"/></Relationships>
</file>

<file path=ppt/slides/_rels/slide6.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png"/><Relationship Id="rId26" Type="http://schemas.openxmlformats.org/officeDocument/2006/relationships/image" Target="../media/image117.png"/><Relationship Id="rId3" Type="http://schemas.openxmlformats.org/officeDocument/2006/relationships/image" Target="../media/image8.png"/><Relationship Id="rId21" Type="http://schemas.openxmlformats.org/officeDocument/2006/relationships/image" Target="../media/image112.png"/><Relationship Id="rId7" Type="http://schemas.openxmlformats.org/officeDocument/2006/relationships/image" Target="../media/image12.png"/><Relationship Id="rId12" Type="http://schemas.openxmlformats.org/officeDocument/2006/relationships/image" Target="../media/image103.png"/><Relationship Id="rId17" Type="http://schemas.openxmlformats.org/officeDocument/2006/relationships/image" Target="../media/image108.png"/><Relationship Id="rId25" Type="http://schemas.openxmlformats.org/officeDocument/2006/relationships/image" Target="../media/image116.png"/><Relationship Id="rId2" Type="http://schemas.openxmlformats.org/officeDocument/2006/relationships/notesSlide" Target="../notesSlides/notesSlide6.xml"/><Relationship Id="rId16" Type="http://schemas.openxmlformats.org/officeDocument/2006/relationships/image" Target="../media/image107.png"/><Relationship Id="rId20" Type="http://schemas.openxmlformats.org/officeDocument/2006/relationships/image" Target="../media/image111.png"/><Relationship Id="rId29" Type="http://schemas.openxmlformats.org/officeDocument/2006/relationships/image" Target="../media/image120.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102.png"/><Relationship Id="rId24" Type="http://schemas.openxmlformats.org/officeDocument/2006/relationships/image" Target="../media/image115.png"/><Relationship Id="rId5" Type="http://schemas.openxmlformats.org/officeDocument/2006/relationships/image" Target="../media/image97.png"/><Relationship Id="rId15" Type="http://schemas.openxmlformats.org/officeDocument/2006/relationships/image" Target="../media/image106.png"/><Relationship Id="rId23" Type="http://schemas.openxmlformats.org/officeDocument/2006/relationships/image" Target="../media/image114.png"/><Relationship Id="rId28" Type="http://schemas.openxmlformats.org/officeDocument/2006/relationships/image" Target="../media/image119.png"/><Relationship Id="rId10" Type="http://schemas.openxmlformats.org/officeDocument/2006/relationships/image" Target="../media/image101.png"/><Relationship Id="rId19" Type="http://schemas.openxmlformats.org/officeDocument/2006/relationships/image" Target="../media/image110.png"/><Relationship Id="rId31" Type="http://schemas.openxmlformats.org/officeDocument/2006/relationships/image" Target="../media/image29.png"/><Relationship Id="rId4" Type="http://schemas.openxmlformats.org/officeDocument/2006/relationships/image" Target="../media/image9.png"/><Relationship Id="rId9" Type="http://schemas.openxmlformats.org/officeDocument/2006/relationships/image" Target="../media/image100.png"/><Relationship Id="rId14" Type="http://schemas.openxmlformats.org/officeDocument/2006/relationships/image" Target="../media/image105.png"/><Relationship Id="rId22" Type="http://schemas.openxmlformats.org/officeDocument/2006/relationships/image" Target="../media/image113.png"/><Relationship Id="rId27" Type="http://schemas.openxmlformats.org/officeDocument/2006/relationships/image" Target="../media/image118.png"/><Relationship Id="rId30" Type="http://schemas.openxmlformats.org/officeDocument/2006/relationships/image" Target="../media/image121.png"/></Relationships>
</file>

<file path=ppt/slides/_rels/slide7.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8.png"/><Relationship Id="rId18" Type="http://schemas.openxmlformats.org/officeDocument/2006/relationships/image" Target="../media/image134.png"/><Relationship Id="rId3" Type="http://schemas.openxmlformats.org/officeDocument/2006/relationships/image" Target="../media/image8.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3.png"/><Relationship Id="rId2" Type="http://schemas.openxmlformats.org/officeDocument/2006/relationships/notesSlide" Target="../notesSlides/notesSlide7.xml"/><Relationship Id="rId16" Type="http://schemas.openxmlformats.org/officeDocument/2006/relationships/image" Target="../media/image132.png"/><Relationship Id="rId20"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1.png"/><Relationship Id="rId10" Type="http://schemas.openxmlformats.org/officeDocument/2006/relationships/image" Target="../media/image127.png"/><Relationship Id="rId19" Type="http://schemas.openxmlformats.org/officeDocument/2006/relationships/image" Target="../media/image135.png"/><Relationship Id="rId4" Type="http://schemas.openxmlformats.org/officeDocument/2006/relationships/image" Target="../media/image9.png"/><Relationship Id="rId9" Type="http://schemas.openxmlformats.org/officeDocument/2006/relationships/image" Target="../media/image126.png"/><Relationship Id="rId14" Type="http://schemas.openxmlformats.org/officeDocument/2006/relationships/image" Target="../media/image130.png"/></Relationships>
</file>

<file path=ppt/slides/_rels/slide8.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49.png"/><Relationship Id="rId26" Type="http://schemas.openxmlformats.org/officeDocument/2006/relationships/image" Target="../media/image157.png"/><Relationship Id="rId3" Type="http://schemas.openxmlformats.org/officeDocument/2006/relationships/image" Target="../media/image8.png"/><Relationship Id="rId21" Type="http://schemas.openxmlformats.org/officeDocument/2006/relationships/image" Target="../media/image152.png"/><Relationship Id="rId7" Type="http://schemas.openxmlformats.org/officeDocument/2006/relationships/image" Target="../media/image138.png"/><Relationship Id="rId12" Type="http://schemas.openxmlformats.org/officeDocument/2006/relationships/image" Target="../media/image143.png"/><Relationship Id="rId17" Type="http://schemas.openxmlformats.org/officeDocument/2006/relationships/image" Target="../media/image148.png"/><Relationship Id="rId25" Type="http://schemas.openxmlformats.org/officeDocument/2006/relationships/image" Target="../media/image156.png"/><Relationship Id="rId2" Type="http://schemas.openxmlformats.org/officeDocument/2006/relationships/notesSlide" Target="../notesSlides/notesSlide8.xml"/><Relationship Id="rId16" Type="http://schemas.openxmlformats.org/officeDocument/2006/relationships/image" Target="../media/image147.png"/><Relationship Id="rId20" Type="http://schemas.openxmlformats.org/officeDocument/2006/relationships/image" Target="../media/image151.png"/><Relationship Id="rId1" Type="http://schemas.openxmlformats.org/officeDocument/2006/relationships/slideLayout" Target="../slideLayouts/slideLayout1.xml"/><Relationship Id="rId6" Type="http://schemas.openxmlformats.org/officeDocument/2006/relationships/image" Target="../media/image137.png"/><Relationship Id="rId11" Type="http://schemas.openxmlformats.org/officeDocument/2006/relationships/image" Target="../media/image142.png"/><Relationship Id="rId24" Type="http://schemas.openxmlformats.org/officeDocument/2006/relationships/image" Target="../media/image155.png"/><Relationship Id="rId5" Type="http://schemas.openxmlformats.org/officeDocument/2006/relationships/image" Target="../media/image136.png"/><Relationship Id="rId15" Type="http://schemas.openxmlformats.org/officeDocument/2006/relationships/image" Target="../media/image146.png"/><Relationship Id="rId23" Type="http://schemas.openxmlformats.org/officeDocument/2006/relationships/image" Target="../media/image154.png"/><Relationship Id="rId10" Type="http://schemas.openxmlformats.org/officeDocument/2006/relationships/image" Target="../media/image141.png"/><Relationship Id="rId19" Type="http://schemas.openxmlformats.org/officeDocument/2006/relationships/image" Target="../media/image150.png"/><Relationship Id="rId4" Type="http://schemas.openxmlformats.org/officeDocument/2006/relationships/image" Target="../media/image31.png"/><Relationship Id="rId9" Type="http://schemas.openxmlformats.org/officeDocument/2006/relationships/image" Target="../media/image140.png"/><Relationship Id="rId14" Type="http://schemas.openxmlformats.org/officeDocument/2006/relationships/image" Target="../media/image145.png"/><Relationship Id="rId22" Type="http://schemas.openxmlformats.org/officeDocument/2006/relationships/image" Target="../media/image153.png"/></Relationships>
</file>

<file path=ppt/slides/_rels/slide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5.png"/><Relationship Id="rId18" Type="http://schemas.openxmlformats.org/officeDocument/2006/relationships/image" Target="../media/image90.png"/><Relationship Id="rId26" Type="http://schemas.openxmlformats.org/officeDocument/2006/relationships/image" Target="../media/image96.png"/><Relationship Id="rId3" Type="http://schemas.openxmlformats.org/officeDocument/2006/relationships/image" Target="../media/image74.png"/><Relationship Id="rId21" Type="http://schemas.openxmlformats.org/officeDocument/2006/relationships/image" Target="../media/image92.png"/><Relationship Id="rId7" Type="http://schemas.openxmlformats.org/officeDocument/2006/relationships/image" Target="../media/image78.png"/><Relationship Id="rId12" Type="http://schemas.openxmlformats.org/officeDocument/2006/relationships/image" Target="../media/image84.png"/><Relationship Id="rId17" Type="http://schemas.openxmlformats.org/officeDocument/2006/relationships/image" Target="../media/image89.png"/><Relationship Id="rId25" Type="http://schemas.openxmlformats.org/officeDocument/2006/relationships/image" Target="../media/image95.png"/><Relationship Id="rId2" Type="http://schemas.openxmlformats.org/officeDocument/2006/relationships/notesSlide" Target="../notesSlides/notesSlide9.xml"/><Relationship Id="rId16" Type="http://schemas.openxmlformats.org/officeDocument/2006/relationships/image" Target="../media/image88.png"/><Relationship Id="rId20"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3.png"/><Relationship Id="rId24" Type="http://schemas.openxmlformats.org/officeDocument/2006/relationships/image" Target="../media/image94.png"/><Relationship Id="rId5" Type="http://schemas.openxmlformats.org/officeDocument/2006/relationships/image" Target="../media/image75.png"/><Relationship Id="rId15" Type="http://schemas.openxmlformats.org/officeDocument/2006/relationships/image" Target="../media/image87.png"/><Relationship Id="rId23" Type="http://schemas.openxmlformats.org/officeDocument/2006/relationships/image" Target="../media/image93.png"/><Relationship Id="rId10" Type="http://schemas.openxmlformats.org/officeDocument/2006/relationships/image" Target="../media/image82.png"/><Relationship Id="rId19" Type="http://schemas.openxmlformats.org/officeDocument/2006/relationships/image" Target="../media/image41.png"/><Relationship Id="rId4" Type="http://schemas.openxmlformats.org/officeDocument/2006/relationships/image" Target="../media/image31.png"/><Relationship Id="rId9" Type="http://schemas.openxmlformats.org/officeDocument/2006/relationships/image" Target="../media/image80.png"/><Relationship Id="rId14" Type="http://schemas.openxmlformats.org/officeDocument/2006/relationships/image" Target="../media/image86.png"/><Relationship Id="rId22"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6858000"/>
          </a:xfrm>
          <a:prstGeom prst="rect">
            <a:avLst/>
          </a:prstGeom>
        </p:spPr>
      </p:pic>
      <p:pic>
        <p:nvPicPr>
          <p:cNvPr id="5" name="Image 3" descr="preencoded.png"/>
          <p:cNvPicPr>
            <a:picLocks noChangeAspect="1"/>
          </p:cNvPicPr>
          <p:nvPr/>
        </p:nvPicPr>
        <p:blipFill>
          <a:blip r:embed="rId6"/>
          <a:stretch>
            <a:fillRect/>
          </a:stretch>
        </p:blipFill>
        <p:spPr>
          <a:xfrm>
            <a:off x="5181600" y="3633788"/>
            <a:ext cx="1828800" cy="76200"/>
          </a:xfrm>
          <a:prstGeom prst="rect">
            <a:avLst/>
          </a:prstGeom>
        </p:spPr>
      </p:pic>
      <p:pic>
        <p:nvPicPr>
          <p:cNvPr id="6" name="Image 4" descr="preencoded.png"/>
          <p:cNvPicPr>
            <a:picLocks noChangeAspect="1"/>
          </p:cNvPicPr>
          <p:nvPr/>
        </p:nvPicPr>
        <p:blipFill>
          <a:blip r:embed="rId7"/>
          <a:stretch>
            <a:fillRect/>
          </a:stretch>
        </p:blipFill>
        <p:spPr>
          <a:xfrm>
            <a:off x="10734675" y="4129088"/>
            <a:ext cx="619125" cy="419100"/>
          </a:xfrm>
          <a:prstGeom prst="rect">
            <a:avLst/>
          </a:prstGeom>
        </p:spPr>
      </p:pic>
      <p:pic>
        <p:nvPicPr>
          <p:cNvPr id="7" name="Image 5" descr="preencoded.png"/>
          <p:cNvPicPr>
            <a:picLocks noChangeAspect="1"/>
          </p:cNvPicPr>
          <p:nvPr/>
        </p:nvPicPr>
        <p:blipFill>
          <a:blip r:embed="rId8"/>
          <a:stretch>
            <a:fillRect/>
          </a:stretch>
        </p:blipFill>
        <p:spPr>
          <a:xfrm>
            <a:off x="10887075" y="4205288"/>
            <a:ext cx="238125" cy="266700"/>
          </a:xfrm>
          <a:prstGeom prst="rect">
            <a:avLst/>
          </a:prstGeom>
        </p:spPr>
      </p:pic>
      <p:pic>
        <p:nvPicPr>
          <p:cNvPr id="8" name="Image 6" descr="preencoded.png"/>
          <p:cNvPicPr>
            <a:picLocks noChangeAspect="1"/>
          </p:cNvPicPr>
          <p:nvPr/>
        </p:nvPicPr>
        <p:blipFill>
          <a:blip r:embed="rId9"/>
          <a:stretch>
            <a:fillRect/>
          </a:stretch>
        </p:blipFill>
        <p:spPr>
          <a:xfrm>
            <a:off x="838200" y="4243388"/>
            <a:ext cx="443210" cy="304800"/>
          </a:xfrm>
          <a:prstGeom prst="rect">
            <a:avLst/>
          </a:prstGeom>
        </p:spPr>
      </p:pic>
      <p:sp>
        <p:nvSpPr>
          <p:cNvPr id="9" name="Text 0"/>
          <p:cNvSpPr/>
          <p:nvPr/>
        </p:nvSpPr>
        <p:spPr>
          <a:xfrm>
            <a:off x="-121920" y="2081212"/>
            <a:ext cx="12435840" cy="714375"/>
          </a:xfrm>
          <a:prstGeom prst="rect">
            <a:avLst/>
          </a:prstGeom>
          <a:noFill/>
          <a:ln/>
        </p:spPr>
        <p:txBody>
          <a:bodyPr vert="horz" wrap="square" lIns="0" tIns="0" rIns="0" bIns="0" rtlCol="0" anchor="t"/>
          <a:lstStyle/>
          <a:p>
            <a:pPr marL="0" indent="0" algn="ctr">
              <a:lnSpc>
                <a:spcPts val="5625"/>
              </a:lnSpc>
              <a:buNone/>
            </a:pPr>
            <a:r>
              <a:rPr lang="en-US" sz="4500" b="1" dirty="0">
                <a:solidFill>
                  <a:srgbClr val="FFFFFF"/>
                </a:solidFill>
                <a:latin typeface="ui-sans-serif" pitchFamily="34" charset="0"/>
                <a:ea typeface="ui-sans-serif" pitchFamily="34" charset="-122"/>
                <a:cs typeface="ui-sans-serif" pitchFamily="34" charset="-120"/>
              </a:rPr>
              <a:t>Digital Youth Center</a:t>
            </a:r>
            <a:endParaRPr lang="en-US" sz="4500" dirty="0"/>
          </a:p>
        </p:txBody>
      </p:sp>
      <p:sp>
        <p:nvSpPr>
          <p:cNvPr id="10" name="Text 1"/>
          <p:cNvSpPr/>
          <p:nvPr/>
        </p:nvSpPr>
        <p:spPr>
          <a:xfrm>
            <a:off x="-121920" y="2947988"/>
            <a:ext cx="12435840" cy="457200"/>
          </a:xfrm>
          <a:prstGeom prst="rect">
            <a:avLst/>
          </a:prstGeom>
          <a:noFill/>
          <a:ln/>
        </p:spPr>
        <p:txBody>
          <a:bodyPr vert="horz" wrap="square" lIns="0" tIns="0" rIns="0" bIns="0" rtlCol="0" anchor="t"/>
          <a:lstStyle/>
          <a:p>
            <a:pPr marL="0" indent="0" algn="ctr">
              <a:lnSpc>
                <a:spcPts val="3600"/>
              </a:lnSpc>
              <a:buNone/>
            </a:pPr>
            <a:r>
              <a:rPr lang="en-US" sz="3600" b="1" dirty="0">
                <a:solidFill>
                  <a:srgbClr val="FFFFFF"/>
                </a:solidFill>
                <a:latin typeface="ui-sans-serif" pitchFamily="34" charset="0"/>
                <a:ea typeface="ui-sans-serif" pitchFamily="34" charset="-122"/>
                <a:cs typeface="ui-sans-serif" pitchFamily="34" charset="-120"/>
              </a:rPr>
              <a:t>in Klaipėda &amp; Liepāja</a:t>
            </a:r>
            <a:endParaRPr lang="en-US" sz="3600" dirty="0"/>
          </a:p>
        </p:txBody>
      </p:sp>
      <p:sp>
        <p:nvSpPr>
          <p:cNvPr id="11" name="Text 2"/>
          <p:cNvSpPr/>
          <p:nvPr/>
        </p:nvSpPr>
        <p:spPr>
          <a:xfrm>
            <a:off x="-121920" y="4014788"/>
            <a:ext cx="12435840" cy="304800"/>
          </a:xfrm>
          <a:prstGeom prst="rect">
            <a:avLst/>
          </a:prstGeom>
          <a:noFill/>
          <a:ln/>
        </p:spPr>
        <p:txBody>
          <a:bodyPr vert="horz" wrap="square" lIns="0" tIns="0" rIns="0" bIns="0" rtlCol="0" anchor="t"/>
          <a:lstStyle/>
          <a:p>
            <a:pPr marL="0" indent="0" algn="ctr">
              <a:lnSpc>
                <a:spcPts val="2400"/>
              </a:lnSpc>
              <a:buNone/>
            </a:pPr>
            <a:r>
              <a:rPr lang="en-US" sz="1800" kern="0" spc="36" dirty="0">
                <a:solidFill>
                  <a:srgbClr val="FFFFFF"/>
                </a:solidFill>
                <a:latin typeface="ui-sans-serif" pitchFamily="34" charset="0"/>
                <a:ea typeface="ui-sans-serif" pitchFamily="34" charset="-122"/>
                <a:cs typeface="ui-sans-serif" pitchFamily="34" charset="-120"/>
              </a:rPr>
              <a:t>Interreg VI-A Latvia–Lithuania Cross-Border Cooperation Programme 2021–2027</a:t>
            </a:r>
            <a:endParaRPr lang="en-US" sz="1800" dirty="0"/>
          </a:p>
        </p:txBody>
      </p:sp>
      <p:sp>
        <p:nvSpPr>
          <p:cNvPr id="12" name="Text 3"/>
          <p:cNvSpPr/>
          <p:nvPr/>
        </p:nvSpPr>
        <p:spPr>
          <a:xfrm>
            <a:off x="952500" y="4329113"/>
            <a:ext cx="257532" cy="1524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1/8</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28600" y="228600"/>
            <a:ext cx="11734800" cy="647700"/>
          </a:xfrm>
          <a:prstGeom prst="rect">
            <a:avLst/>
          </a:prstGeom>
        </p:spPr>
      </p:pic>
      <p:pic>
        <p:nvPicPr>
          <p:cNvPr id="4" name="Image 2" descr="preencoded.png"/>
          <p:cNvPicPr>
            <a:picLocks noChangeAspect="1"/>
          </p:cNvPicPr>
          <p:nvPr/>
        </p:nvPicPr>
        <p:blipFill>
          <a:blip r:embed="rId5"/>
          <a:stretch>
            <a:fillRect/>
          </a:stretch>
        </p:blipFill>
        <p:spPr>
          <a:xfrm>
            <a:off x="228600" y="1104900"/>
            <a:ext cx="5772150" cy="2971800"/>
          </a:xfrm>
          <a:prstGeom prst="rect">
            <a:avLst/>
          </a:prstGeom>
        </p:spPr>
      </p:pic>
      <p:pic>
        <p:nvPicPr>
          <p:cNvPr id="5" name="Image 3" descr="preencoded.png"/>
          <p:cNvPicPr>
            <a:picLocks noChangeAspect="1"/>
          </p:cNvPicPr>
          <p:nvPr/>
        </p:nvPicPr>
        <p:blipFill>
          <a:blip r:embed="rId6"/>
          <a:stretch>
            <a:fillRect/>
          </a:stretch>
        </p:blipFill>
        <p:spPr>
          <a:xfrm>
            <a:off x="419100" y="1362075"/>
            <a:ext cx="274588" cy="476250"/>
          </a:xfrm>
          <a:prstGeom prst="rect">
            <a:avLst/>
          </a:prstGeom>
        </p:spPr>
      </p:pic>
      <p:pic>
        <p:nvPicPr>
          <p:cNvPr id="6" name="Image 4" descr="preencoded.png"/>
          <p:cNvPicPr>
            <a:picLocks noChangeAspect="1"/>
          </p:cNvPicPr>
          <p:nvPr/>
        </p:nvPicPr>
        <p:blipFill>
          <a:blip r:embed="rId7"/>
          <a:stretch>
            <a:fillRect/>
          </a:stretch>
        </p:blipFill>
        <p:spPr>
          <a:xfrm>
            <a:off x="446782" y="1466850"/>
            <a:ext cx="219075" cy="266700"/>
          </a:xfrm>
          <a:prstGeom prst="rect">
            <a:avLst/>
          </a:prstGeom>
        </p:spPr>
      </p:pic>
      <p:pic>
        <p:nvPicPr>
          <p:cNvPr id="7" name="Image 5" descr="preencoded.png"/>
          <p:cNvPicPr>
            <a:picLocks noChangeAspect="1"/>
          </p:cNvPicPr>
          <p:nvPr/>
        </p:nvPicPr>
        <p:blipFill>
          <a:blip r:embed="rId8"/>
          <a:stretch>
            <a:fillRect/>
          </a:stretch>
        </p:blipFill>
        <p:spPr>
          <a:xfrm>
            <a:off x="419100" y="2057400"/>
            <a:ext cx="1796951" cy="38100"/>
          </a:xfrm>
          <a:prstGeom prst="rect">
            <a:avLst/>
          </a:prstGeom>
        </p:spPr>
      </p:pic>
      <p:pic>
        <p:nvPicPr>
          <p:cNvPr id="8" name="Image 6" descr="preencoded.png"/>
          <p:cNvPicPr>
            <a:picLocks noChangeAspect="1"/>
          </p:cNvPicPr>
          <p:nvPr/>
        </p:nvPicPr>
        <p:blipFill>
          <a:blip r:embed="rId9"/>
          <a:stretch>
            <a:fillRect/>
          </a:stretch>
        </p:blipFill>
        <p:spPr>
          <a:xfrm>
            <a:off x="419100" y="2276475"/>
            <a:ext cx="219075" cy="171450"/>
          </a:xfrm>
          <a:prstGeom prst="rect">
            <a:avLst/>
          </a:prstGeom>
        </p:spPr>
      </p:pic>
      <p:pic>
        <p:nvPicPr>
          <p:cNvPr id="9" name="Image 7" descr="preencoded.png"/>
          <p:cNvPicPr>
            <a:picLocks noChangeAspect="1"/>
          </p:cNvPicPr>
          <p:nvPr/>
        </p:nvPicPr>
        <p:blipFill>
          <a:blip r:embed="rId10"/>
          <a:stretch>
            <a:fillRect/>
          </a:stretch>
        </p:blipFill>
        <p:spPr>
          <a:xfrm>
            <a:off x="419100" y="2886075"/>
            <a:ext cx="152400" cy="171450"/>
          </a:xfrm>
          <a:prstGeom prst="rect">
            <a:avLst/>
          </a:prstGeom>
        </p:spPr>
      </p:pic>
      <p:pic>
        <p:nvPicPr>
          <p:cNvPr id="10" name="Image 8" descr="preencoded.png"/>
          <p:cNvPicPr>
            <a:picLocks noChangeAspect="1"/>
          </p:cNvPicPr>
          <p:nvPr/>
        </p:nvPicPr>
        <p:blipFill>
          <a:blip r:embed="rId11"/>
          <a:stretch>
            <a:fillRect/>
          </a:stretch>
        </p:blipFill>
        <p:spPr>
          <a:xfrm>
            <a:off x="228600" y="4305300"/>
            <a:ext cx="5772150" cy="2971800"/>
          </a:xfrm>
          <a:prstGeom prst="rect">
            <a:avLst/>
          </a:prstGeom>
        </p:spPr>
      </p:pic>
      <p:pic>
        <p:nvPicPr>
          <p:cNvPr id="11" name="Image 9" descr="preencoded.png"/>
          <p:cNvPicPr>
            <a:picLocks noChangeAspect="1"/>
          </p:cNvPicPr>
          <p:nvPr/>
        </p:nvPicPr>
        <p:blipFill>
          <a:blip r:embed="rId12"/>
          <a:stretch>
            <a:fillRect/>
          </a:stretch>
        </p:blipFill>
        <p:spPr>
          <a:xfrm>
            <a:off x="419100" y="4495800"/>
            <a:ext cx="476250" cy="476250"/>
          </a:xfrm>
          <a:prstGeom prst="rect">
            <a:avLst/>
          </a:prstGeom>
        </p:spPr>
      </p:pic>
      <p:pic>
        <p:nvPicPr>
          <p:cNvPr id="12" name="Image 10" descr="preencoded.png"/>
          <p:cNvPicPr>
            <a:picLocks noChangeAspect="1"/>
          </p:cNvPicPr>
          <p:nvPr/>
        </p:nvPicPr>
        <p:blipFill>
          <a:blip r:embed="rId13"/>
          <a:stretch>
            <a:fillRect/>
          </a:stretch>
        </p:blipFill>
        <p:spPr>
          <a:xfrm>
            <a:off x="538163" y="4600575"/>
            <a:ext cx="238125" cy="266700"/>
          </a:xfrm>
          <a:prstGeom prst="rect">
            <a:avLst/>
          </a:prstGeom>
        </p:spPr>
      </p:pic>
      <p:pic>
        <p:nvPicPr>
          <p:cNvPr id="13" name="Image 11" descr="preencoded.png"/>
          <p:cNvPicPr>
            <a:picLocks noChangeAspect="1"/>
          </p:cNvPicPr>
          <p:nvPr/>
        </p:nvPicPr>
        <p:blipFill>
          <a:blip r:embed="rId14"/>
          <a:stretch>
            <a:fillRect/>
          </a:stretch>
        </p:blipFill>
        <p:spPr>
          <a:xfrm>
            <a:off x="419100" y="5124450"/>
            <a:ext cx="1796951" cy="38100"/>
          </a:xfrm>
          <a:prstGeom prst="rect">
            <a:avLst/>
          </a:prstGeom>
        </p:spPr>
      </p:pic>
      <p:pic>
        <p:nvPicPr>
          <p:cNvPr id="14" name="Image 12" descr="preencoded.png"/>
          <p:cNvPicPr>
            <a:picLocks noChangeAspect="1"/>
          </p:cNvPicPr>
          <p:nvPr/>
        </p:nvPicPr>
        <p:blipFill>
          <a:blip r:embed="rId15"/>
          <a:stretch>
            <a:fillRect/>
          </a:stretch>
        </p:blipFill>
        <p:spPr>
          <a:xfrm>
            <a:off x="419100" y="5362575"/>
            <a:ext cx="133350" cy="171450"/>
          </a:xfrm>
          <a:prstGeom prst="rect">
            <a:avLst/>
          </a:prstGeom>
        </p:spPr>
      </p:pic>
      <p:pic>
        <p:nvPicPr>
          <p:cNvPr id="15" name="Image 13" descr="preencoded.png"/>
          <p:cNvPicPr>
            <a:picLocks noChangeAspect="1"/>
          </p:cNvPicPr>
          <p:nvPr/>
        </p:nvPicPr>
        <p:blipFill>
          <a:blip r:embed="rId15"/>
          <a:stretch>
            <a:fillRect/>
          </a:stretch>
        </p:blipFill>
        <p:spPr>
          <a:xfrm>
            <a:off x="419100" y="5743575"/>
            <a:ext cx="133350" cy="171450"/>
          </a:xfrm>
          <a:prstGeom prst="rect">
            <a:avLst/>
          </a:prstGeom>
        </p:spPr>
      </p:pic>
      <p:pic>
        <p:nvPicPr>
          <p:cNvPr id="16" name="Image 14" descr="preencoded.png"/>
          <p:cNvPicPr>
            <a:picLocks noChangeAspect="1"/>
          </p:cNvPicPr>
          <p:nvPr/>
        </p:nvPicPr>
        <p:blipFill>
          <a:blip r:embed="rId16"/>
          <a:stretch>
            <a:fillRect/>
          </a:stretch>
        </p:blipFill>
        <p:spPr>
          <a:xfrm>
            <a:off x="419100" y="6124575"/>
            <a:ext cx="190500" cy="171450"/>
          </a:xfrm>
          <a:prstGeom prst="rect">
            <a:avLst/>
          </a:prstGeom>
        </p:spPr>
      </p:pic>
      <p:pic>
        <p:nvPicPr>
          <p:cNvPr id="17" name="Image 15" descr="preencoded.png"/>
          <p:cNvPicPr>
            <a:picLocks noChangeAspect="1"/>
          </p:cNvPicPr>
          <p:nvPr/>
        </p:nvPicPr>
        <p:blipFill>
          <a:blip r:embed="rId16"/>
          <a:stretch>
            <a:fillRect/>
          </a:stretch>
        </p:blipFill>
        <p:spPr>
          <a:xfrm>
            <a:off x="419100" y="6505575"/>
            <a:ext cx="190500" cy="171450"/>
          </a:xfrm>
          <a:prstGeom prst="rect">
            <a:avLst/>
          </a:prstGeom>
        </p:spPr>
      </p:pic>
      <p:pic>
        <p:nvPicPr>
          <p:cNvPr id="18" name="Image 16" descr="preencoded.png"/>
          <p:cNvPicPr>
            <a:picLocks noChangeAspect="1"/>
          </p:cNvPicPr>
          <p:nvPr/>
        </p:nvPicPr>
        <p:blipFill>
          <a:blip r:embed="rId17"/>
          <a:stretch>
            <a:fillRect/>
          </a:stretch>
        </p:blipFill>
        <p:spPr>
          <a:xfrm>
            <a:off x="6191250" y="1104900"/>
            <a:ext cx="5772150" cy="3333750"/>
          </a:xfrm>
          <a:prstGeom prst="rect">
            <a:avLst/>
          </a:prstGeom>
        </p:spPr>
      </p:pic>
      <p:pic>
        <p:nvPicPr>
          <p:cNvPr id="19" name="Image 17" descr="preencoded.png"/>
          <p:cNvPicPr>
            <a:picLocks noChangeAspect="1"/>
          </p:cNvPicPr>
          <p:nvPr/>
        </p:nvPicPr>
        <p:blipFill>
          <a:blip r:embed="rId18"/>
          <a:stretch>
            <a:fillRect/>
          </a:stretch>
        </p:blipFill>
        <p:spPr>
          <a:xfrm>
            <a:off x="6381750" y="1295400"/>
            <a:ext cx="476250" cy="476250"/>
          </a:xfrm>
          <a:prstGeom prst="rect">
            <a:avLst/>
          </a:prstGeom>
        </p:spPr>
      </p:pic>
      <p:pic>
        <p:nvPicPr>
          <p:cNvPr id="20" name="Image 18" descr="preencoded.png"/>
          <p:cNvPicPr>
            <a:picLocks noChangeAspect="1"/>
          </p:cNvPicPr>
          <p:nvPr/>
        </p:nvPicPr>
        <p:blipFill>
          <a:blip r:embed="rId19"/>
          <a:stretch>
            <a:fillRect/>
          </a:stretch>
        </p:blipFill>
        <p:spPr>
          <a:xfrm>
            <a:off x="6548438" y="1400175"/>
            <a:ext cx="142875" cy="266700"/>
          </a:xfrm>
          <a:prstGeom prst="rect">
            <a:avLst/>
          </a:prstGeom>
        </p:spPr>
      </p:pic>
      <p:pic>
        <p:nvPicPr>
          <p:cNvPr id="21" name="Image 19" descr="preencoded.png"/>
          <p:cNvPicPr>
            <a:picLocks noChangeAspect="1"/>
          </p:cNvPicPr>
          <p:nvPr/>
        </p:nvPicPr>
        <p:blipFill>
          <a:blip r:embed="rId20"/>
          <a:stretch>
            <a:fillRect/>
          </a:stretch>
        </p:blipFill>
        <p:spPr>
          <a:xfrm>
            <a:off x="6381750" y="1924050"/>
            <a:ext cx="1796951" cy="38100"/>
          </a:xfrm>
          <a:prstGeom prst="rect">
            <a:avLst/>
          </a:prstGeom>
        </p:spPr>
      </p:pic>
      <p:pic>
        <p:nvPicPr>
          <p:cNvPr id="22" name="Image 20" descr="preencoded.png"/>
          <p:cNvPicPr>
            <a:picLocks noChangeAspect="1"/>
          </p:cNvPicPr>
          <p:nvPr/>
        </p:nvPicPr>
        <p:blipFill>
          <a:blip r:embed="rId21"/>
          <a:stretch>
            <a:fillRect/>
          </a:stretch>
        </p:blipFill>
        <p:spPr>
          <a:xfrm>
            <a:off x="6381750" y="2571750"/>
            <a:ext cx="152400" cy="152400"/>
          </a:xfrm>
          <a:prstGeom prst="rect">
            <a:avLst/>
          </a:prstGeom>
        </p:spPr>
      </p:pic>
      <p:pic>
        <p:nvPicPr>
          <p:cNvPr id="23" name="Image 21" descr="preencoded.png"/>
          <p:cNvPicPr>
            <a:picLocks noChangeAspect="1"/>
          </p:cNvPicPr>
          <p:nvPr/>
        </p:nvPicPr>
        <p:blipFill>
          <a:blip r:embed="rId22"/>
          <a:stretch>
            <a:fillRect/>
          </a:stretch>
        </p:blipFill>
        <p:spPr>
          <a:xfrm>
            <a:off x="6381750" y="2876550"/>
            <a:ext cx="152400" cy="152400"/>
          </a:xfrm>
          <a:prstGeom prst="rect">
            <a:avLst/>
          </a:prstGeom>
        </p:spPr>
      </p:pic>
      <p:pic>
        <p:nvPicPr>
          <p:cNvPr id="24" name="Image 22" descr="preencoded.png"/>
          <p:cNvPicPr>
            <a:picLocks noChangeAspect="1"/>
          </p:cNvPicPr>
          <p:nvPr/>
        </p:nvPicPr>
        <p:blipFill>
          <a:blip r:embed="rId23"/>
          <a:stretch>
            <a:fillRect/>
          </a:stretch>
        </p:blipFill>
        <p:spPr>
          <a:xfrm>
            <a:off x="6381750" y="3181350"/>
            <a:ext cx="5391150" cy="1066800"/>
          </a:xfrm>
          <a:prstGeom prst="rect">
            <a:avLst/>
          </a:prstGeom>
        </p:spPr>
      </p:pic>
      <p:pic>
        <p:nvPicPr>
          <p:cNvPr id="37" name="Image 35" descr="preencoded.png"/>
          <p:cNvPicPr>
            <a:picLocks noChangeAspect="1"/>
          </p:cNvPicPr>
          <p:nvPr/>
        </p:nvPicPr>
        <p:blipFill>
          <a:blip r:embed="rId24"/>
          <a:stretch>
            <a:fillRect/>
          </a:stretch>
        </p:blipFill>
        <p:spPr>
          <a:xfrm>
            <a:off x="11596390" y="6400800"/>
            <a:ext cx="443210" cy="304800"/>
          </a:xfrm>
          <a:prstGeom prst="rect">
            <a:avLst/>
          </a:prstGeom>
        </p:spPr>
      </p:pic>
      <p:sp>
        <p:nvSpPr>
          <p:cNvPr id="38" name="Text 0"/>
          <p:cNvSpPr/>
          <p:nvPr/>
        </p:nvSpPr>
        <p:spPr>
          <a:xfrm>
            <a:off x="457200" y="381000"/>
            <a:ext cx="112776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Project Overview</a:t>
            </a:r>
            <a:endParaRPr lang="en-US" sz="2250" dirty="0"/>
          </a:p>
        </p:txBody>
      </p:sp>
      <p:sp>
        <p:nvSpPr>
          <p:cNvPr id="39" name="Text 1"/>
          <p:cNvSpPr/>
          <p:nvPr/>
        </p:nvSpPr>
        <p:spPr>
          <a:xfrm>
            <a:off x="836563" y="1295400"/>
            <a:ext cx="4973687" cy="6096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Digital Youth Center Concept Development in Klaipėda and Liepāja</a:t>
            </a:r>
            <a:endParaRPr lang="en-US" sz="1800" dirty="0"/>
          </a:p>
        </p:txBody>
      </p:sp>
      <p:sp>
        <p:nvSpPr>
          <p:cNvPr id="40" name="Text 2"/>
          <p:cNvSpPr/>
          <p:nvPr/>
        </p:nvSpPr>
        <p:spPr>
          <a:xfrm>
            <a:off x="714375" y="2247900"/>
            <a:ext cx="5391150" cy="533400"/>
          </a:xfrm>
          <a:prstGeom prst="rect">
            <a:avLst/>
          </a:prstGeom>
          <a:noFill/>
          <a:ln/>
        </p:spPr>
        <p:txBody>
          <a:bodyPr vert="horz" wrap="square" lIns="0" tIns="0" rIns="0" bIns="0" rtlCol="0" anchor="t"/>
          <a:lstStyle/>
          <a:p>
            <a:pPr marL="0" indent="0">
              <a:lnSpc>
                <a:spcPts val="2100"/>
              </a:lnSpc>
              <a:buNone/>
            </a:pPr>
            <a:r>
              <a:rPr lang="en-US" sz="1350" dirty="0">
                <a:solidFill>
                  <a:srgbClr val="374151"/>
                </a:solidFill>
                <a:latin typeface="ui-sans-serif" pitchFamily="34" charset="0"/>
                <a:ea typeface="ui-sans-serif" pitchFamily="34" charset="-122"/>
                <a:cs typeface="ui-sans-serif" pitchFamily="34" charset="-120"/>
              </a:rPr>
              <a:t> Programme: Interreg VI-A Latvia–Lithuania Cross-Border Cooperation Programme 2021–2027</a:t>
            </a:r>
            <a:endParaRPr lang="en-US" sz="1350" dirty="0"/>
          </a:p>
        </p:txBody>
      </p:sp>
      <p:sp>
        <p:nvSpPr>
          <p:cNvPr id="41" name="Text 3"/>
          <p:cNvSpPr/>
          <p:nvPr/>
        </p:nvSpPr>
        <p:spPr>
          <a:xfrm>
            <a:off x="647700" y="2857500"/>
            <a:ext cx="6469380" cy="266700"/>
          </a:xfrm>
          <a:prstGeom prst="rect">
            <a:avLst/>
          </a:prstGeom>
          <a:noFill/>
          <a:ln/>
        </p:spPr>
        <p:txBody>
          <a:bodyPr vert="horz" wrap="square" lIns="0" tIns="0" rIns="0" bIns="0" rtlCol="0" anchor="t"/>
          <a:lstStyle/>
          <a:p>
            <a:pPr marL="0" indent="0">
              <a:lnSpc>
                <a:spcPts val="2100"/>
              </a:lnSpc>
              <a:buNone/>
            </a:pPr>
            <a:r>
              <a:rPr lang="en-US" sz="1350" dirty="0">
                <a:solidFill>
                  <a:srgbClr val="374151"/>
                </a:solidFill>
                <a:latin typeface="ui-sans-serif" pitchFamily="34" charset="0"/>
                <a:ea typeface="ui-sans-serif" pitchFamily="34" charset="-122"/>
                <a:cs typeface="ui-sans-serif" pitchFamily="34" charset="-120"/>
              </a:rPr>
              <a:t> Project Duration: June 1, 2025 – May 31, 2027</a:t>
            </a:r>
            <a:endParaRPr lang="en-US" sz="1350" dirty="0"/>
          </a:p>
        </p:txBody>
      </p:sp>
      <p:sp>
        <p:nvSpPr>
          <p:cNvPr id="42" name="Text 4"/>
          <p:cNvSpPr/>
          <p:nvPr/>
        </p:nvSpPr>
        <p:spPr>
          <a:xfrm>
            <a:off x="1038225" y="4581525"/>
            <a:ext cx="2519243"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Project Partners</a:t>
            </a:r>
            <a:endParaRPr lang="en-US" sz="1800" dirty="0"/>
          </a:p>
        </p:txBody>
      </p:sp>
      <p:sp>
        <p:nvSpPr>
          <p:cNvPr id="43" name="Text 5"/>
          <p:cNvSpPr/>
          <p:nvPr/>
        </p:nvSpPr>
        <p:spPr>
          <a:xfrm>
            <a:off x="438150" y="5314950"/>
            <a:ext cx="6697980" cy="266700"/>
          </a:xfrm>
          <a:prstGeom prst="rect">
            <a:avLst/>
          </a:prstGeom>
          <a:noFill/>
          <a:ln/>
        </p:spPr>
        <p:txBody>
          <a:bodyPr vert="horz" wrap="square" lIns="0" tIns="0" rIns="0" bIns="0" rtlCol="0" anchor="t"/>
          <a:lstStyle/>
          <a:p>
            <a:pPr marL="342900" indent="-342900" algn="l">
              <a:lnSpc>
                <a:spcPts val="2100"/>
              </a:lnSpc>
              <a:buSzPct val="100000"/>
              <a:buChar char="•"/>
            </a:pPr>
            <a:r>
              <a:rPr lang="en-US" sz="1350" dirty="0">
                <a:solidFill>
                  <a:srgbClr val="374151"/>
                </a:solidFill>
                <a:latin typeface="ui-sans-serif" pitchFamily="34" charset="0"/>
                <a:ea typeface="ui-sans-serif" pitchFamily="34" charset="-122"/>
                <a:cs typeface="ui-sans-serif" pitchFamily="34" charset="-120"/>
              </a:rPr>
              <a:t>Klaipėda City Municipality (Lithuania)</a:t>
            </a:r>
            <a:endParaRPr lang="en-US" sz="1350" dirty="0"/>
          </a:p>
        </p:txBody>
      </p:sp>
      <p:sp>
        <p:nvSpPr>
          <p:cNvPr id="44" name="Text 6"/>
          <p:cNvSpPr/>
          <p:nvPr/>
        </p:nvSpPr>
        <p:spPr>
          <a:xfrm>
            <a:off x="438150" y="5695950"/>
            <a:ext cx="6697980" cy="266700"/>
          </a:xfrm>
          <a:prstGeom prst="rect">
            <a:avLst/>
          </a:prstGeom>
          <a:noFill/>
          <a:ln/>
        </p:spPr>
        <p:txBody>
          <a:bodyPr vert="horz" wrap="square" lIns="0" tIns="0" rIns="0" bIns="0" rtlCol="0" anchor="t"/>
          <a:lstStyle/>
          <a:p>
            <a:pPr marL="342900" indent="-342900" algn="l">
              <a:lnSpc>
                <a:spcPts val="2100"/>
              </a:lnSpc>
              <a:buSzPct val="100000"/>
              <a:buChar char="•"/>
            </a:pPr>
            <a:r>
              <a:rPr lang="en-US" sz="1350" dirty="0">
                <a:solidFill>
                  <a:srgbClr val="374151"/>
                </a:solidFill>
                <a:latin typeface="ui-sans-serif" pitchFamily="34" charset="0"/>
                <a:ea typeface="ui-sans-serif" pitchFamily="34" charset="-122"/>
                <a:cs typeface="ui-sans-serif" pitchFamily="34" charset="-120"/>
              </a:rPr>
              <a:t>Liepāja City Municipality (Latvia)</a:t>
            </a:r>
            <a:endParaRPr lang="en-US" sz="1350" dirty="0"/>
          </a:p>
        </p:txBody>
      </p:sp>
      <p:sp>
        <p:nvSpPr>
          <p:cNvPr id="45" name="Text 7"/>
          <p:cNvSpPr/>
          <p:nvPr/>
        </p:nvSpPr>
        <p:spPr>
          <a:xfrm>
            <a:off x="495300" y="6076950"/>
            <a:ext cx="6697980" cy="266700"/>
          </a:xfrm>
          <a:prstGeom prst="rect">
            <a:avLst/>
          </a:prstGeom>
          <a:noFill/>
          <a:ln/>
        </p:spPr>
        <p:txBody>
          <a:bodyPr vert="horz" wrap="square" lIns="0" tIns="0" rIns="0" bIns="0" rtlCol="0" anchor="t"/>
          <a:lstStyle/>
          <a:p>
            <a:pPr marL="342900" indent="-342900" algn="l">
              <a:lnSpc>
                <a:spcPts val="2100"/>
              </a:lnSpc>
              <a:buSzPct val="100000"/>
              <a:buChar char="•"/>
            </a:pPr>
            <a:r>
              <a:rPr lang="en-US" sz="1350" dirty="0">
                <a:solidFill>
                  <a:srgbClr val="374151"/>
                </a:solidFill>
                <a:latin typeface="ui-sans-serif" pitchFamily="34" charset="0"/>
                <a:ea typeface="ui-sans-serif" pitchFamily="34" charset="-122"/>
                <a:cs typeface="ui-sans-serif" pitchFamily="34" charset="-120"/>
              </a:rPr>
              <a:t>Youth Development Platform YOU+ (Latvia)</a:t>
            </a:r>
            <a:endParaRPr lang="en-US" sz="1350" dirty="0"/>
          </a:p>
        </p:txBody>
      </p:sp>
      <p:sp>
        <p:nvSpPr>
          <p:cNvPr id="46" name="Text 8"/>
          <p:cNvSpPr/>
          <p:nvPr/>
        </p:nvSpPr>
        <p:spPr>
          <a:xfrm>
            <a:off x="495300" y="6457950"/>
            <a:ext cx="6697980" cy="266700"/>
          </a:xfrm>
          <a:prstGeom prst="rect">
            <a:avLst/>
          </a:prstGeom>
          <a:noFill/>
          <a:ln/>
        </p:spPr>
        <p:txBody>
          <a:bodyPr vert="horz" wrap="square" lIns="0" tIns="0" rIns="0" bIns="0" rtlCol="0" anchor="t"/>
          <a:lstStyle/>
          <a:p>
            <a:pPr marL="342900" indent="-342900" algn="l">
              <a:lnSpc>
                <a:spcPts val="2100"/>
              </a:lnSpc>
              <a:buSzPct val="100000"/>
              <a:buChar char="•"/>
            </a:pPr>
            <a:r>
              <a:rPr lang="en-US" sz="1350" dirty="0">
                <a:solidFill>
                  <a:srgbClr val="374151"/>
                </a:solidFill>
                <a:latin typeface="ui-sans-serif" pitchFamily="34" charset="0"/>
                <a:ea typeface="ui-sans-serif" pitchFamily="34" charset="-122"/>
                <a:cs typeface="ui-sans-serif" pitchFamily="34" charset="-120"/>
              </a:rPr>
              <a:t>NGO Youth Personal Development Center (Lithuania)</a:t>
            </a:r>
            <a:endParaRPr lang="en-US" sz="1350" dirty="0"/>
          </a:p>
        </p:txBody>
      </p:sp>
      <p:sp>
        <p:nvSpPr>
          <p:cNvPr id="47" name="Text 9"/>
          <p:cNvSpPr/>
          <p:nvPr/>
        </p:nvSpPr>
        <p:spPr>
          <a:xfrm>
            <a:off x="7000875" y="1381125"/>
            <a:ext cx="30302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Budget Information</a:t>
            </a:r>
            <a:endParaRPr lang="en-US" sz="1800" dirty="0"/>
          </a:p>
        </p:txBody>
      </p:sp>
      <p:sp>
        <p:nvSpPr>
          <p:cNvPr id="48" name="Text 10"/>
          <p:cNvSpPr/>
          <p:nvPr/>
        </p:nvSpPr>
        <p:spPr>
          <a:xfrm>
            <a:off x="6381750" y="2114550"/>
            <a:ext cx="6469380" cy="266700"/>
          </a:xfrm>
          <a:prstGeom prst="rect">
            <a:avLst/>
          </a:prstGeom>
          <a:noFill/>
          <a:ln/>
        </p:spPr>
        <p:txBody>
          <a:bodyPr vert="horz" wrap="square" lIns="0" tIns="0" rIns="0" bIns="0" rtlCol="0" anchor="t"/>
          <a:lstStyle/>
          <a:p>
            <a:pPr marL="0" indent="0">
              <a:lnSpc>
                <a:spcPts val="2100"/>
              </a:lnSpc>
              <a:buNone/>
            </a:pPr>
            <a:r>
              <a:rPr lang="en-US" sz="1350" dirty="0">
                <a:solidFill>
                  <a:srgbClr val="374151"/>
                </a:solidFill>
                <a:latin typeface="ui-sans-serif" pitchFamily="34" charset="0"/>
                <a:ea typeface="ui-sans-serif" pitchFamily="34" charset="-122"/>
                <a:cs typeface="ui-sans-serif" pitchFamily="34" charset="-120"/>
              </a:rPr>
              <a:t>Total Budget: €416,727.50</a:t>
            </a:r>
            <a:endParaRPr lang="en-US" sz="1350" dirty="0"/>
          </a:p>
        </p:txBody>
      </p:sp>
      <p:sp>
        <p:nvSpPr>
          <p:cNvPr id="49" name="Text 11"/>
          <p:cNvSpPr/>
          <p:nvPr/>
        </p:nvSpPr>
        <p:spPr>
          <a:xfrm>
            <a:off x="6610350" y="2533650"/>
            <a:ext cx="1095137"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EU Funding:</a:t>
            </a:r>
            <a:endParaRPr lang="en-US" sz="1200" dirty="0"/>
          </a:p>
        </p:txBody>
      </p:sp>
      <p:sp>
        <p:nvSpPr>
          <p:cNvPr id="50" name="Text 12"/>
          <p:cNvSpPr/>
          <p:nvPr/>
        </p:nvSpPr>
        <p:spPr>
          <a:xfrm>
            <a:off x="10803285" y="2533650"/>
            <a:ext cx="1163538" cy="228600"/>
          </a:xfrm>
          <a:prstGeom prst="rect">
            <a:avLst/>
          </a:prstGeom>
          <a:noFill/>
          <a:ln/>
        </p:spPr>
        <p:txBody>
          <a:bodyPr vert="horz" wrap="square" lIns="0" tIns="0" rIns="0" bIns="0" rtlCol="0" anchor="t"/>
          <a:lstStyle/>
          <a:p>
            <a:pPr marL="0" indent="0">
              <a:lnSpc>
                <a:spcPts val="1800"/>
              </a:lnSpc>
              <a:buNone/>
            </a:pPr>
            <a:r>
              <a:rPr lang="en-US" sz="1200" dirty="0">
                <a:solidFill>
                  <a:srgbClr val="1F2937"/>
                </a:solidFill>
                <a:latin typeface="ui-sans-serif" pitchFamily="34" charset="0"/>
                <a:ea typeface="ui-sans-serif" pitchFamily="34" charset="-122"/>
                <a:cs typeface="ui-sans-serif" pitchFamily="34" charset="-120"/>
              </a:rPr>
              <a:t>€333,382.00</a:t>
            </a:r>
            <a:endParaRPr lang="en-US" sz="1200" dirty="0"/>
          </a:p>
        </p:txBody>
      </p:sp>
      <p:sp>
        <p:nvSpPr>
          <p:cNvPr id="51" name="Text 13"/>
          <p:cNvSpPr/>
          <p:nvPr/>
        </p:nvSpPr>
        <p:spPr>
          <a:xfrm>
            <a:off x="6610350" y="2838450"/>
            <a:ext cx="1213009"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Co-financing:</a:t>
            </a:r>
            <a:endParaRPr lang="en-US" sz="1200" dirty="0"/>
          </a:p>
        </p:txBody>
      </p:sp>
      <p:sp>
        <p:nvSpPr>
          <p:cNvPr id="52" name="Text 14"/>
          <p:cNvSpPr/>
          <p:nvPr/>
        </p:nvSpPr>
        <p:spPr>
          <a:xfrm>
            <a:off x="10900321" y="2838450"/>
            <a:ext cx="1047095" cy="228600"/>
          </a:xfrm>
          <a:prstGeom prst="rect">
            <a:avLst/>
          </a:prstGeom>
          <a:noFill/>
          <a:ln/>
        </p:spPr>
        <p:txBody>
          <a:bodyPr vert="horz" wrap="square" lIns="0" tIns="0" rIns="0" bIns="0" rtlCol="0" anchor="t"/>
          <a:lstStyle/>
          <a:p>
            <a:pPr marL="0" indent="0">
              <a:lnSpc>
                <a:spcPts val="1800"/>
              </a:lnSpc>
              <a:buNone/>
            </a:pPr>
            <a:r>
              <a:rPr lang="en-US" sz="1200" dirty="0">
                <a:solidFill>
                  <a:srgbClr val="1F2937"/>
                </a:solidFill>
                <a:latin typeface="ui-sans-serif" pitchFamily="34" charset="0"/>
                <a:ea typeface="ui-sans-serif" pitchFamily="34" charset="-122"/>
                <a:cs typeface="ui-sans-serif" pitchFamily="34" charset="-120"/>
              </a:rPr>
              <a:t>€83,345.50</a:t>
            </a:r>
            <a:endParaRPr lang="en-US" sz="1200" dirty="0"/>
          </a:p>
        </p:txBody>
      </p:sp>
      <p:sp>
        <p:nvSpPr>
          <p:cNvPr id="62" name="Text 24"/>
          <p:cNvSpPr/>
          <p:nvPr/>
        </p:nvSpPr>
        <p:spPr>
          <a:xfrm>
            <a:off x="11710690" y="6486525"/>
            <a:ext cx="257532" cy="1524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2/8</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8001000"/>
          </a:xfrm>
          <a:prstGeom prst="rect">
            <a:avLst/>
          </a:prstGeom>
        </p:spPr>
      </p:pic>
      <p:pic>
        <p:nvPicPr>
          <p:cNvPr id="3" name="Image 1" descr="preencoded.png"/>
          <p:cNvPicPr>
            <a:picLocks noChangeAspect="1"/>
          </p:cNvPicPr>
          <p:nvPr/>
        </p:nvPicPr>
        <p:blipFill>
          <a:blip r:embed="rId4"/>
          <a:stretch>
            <a:fillRect/>
          </a:stretch>
        </p:blipFill>
        <p:spPr>
          <a:xfrm>
            <a:off x="304800" y="304800"/>
            <a:ext cx="11582400" cy="647700"/>
          </a:xfrm>
          <a:prstGeom prst="rect">
            <a:avLst/>
          </a:prstGeom>
        </p:spPr>
      </p:pic>
      <p:pic>
        <p:nvPicPr>
          <p:cNvPr id="4" name="Image 2" descr="preencoded.png"/>
          <p:cNvPicPr>
            <a:picLocks noChangeAspect="1"/>
          </p:cNvPicPr>
          <p:nvPr/>
        </p:nvPicPr>
        <p:blipFill>
          <a:blip r:embed="rId5"/>
          <a:stretch>
            <a:fillRect/>
          </a:stretch>
        </p:blipFill>
        <p:spPr>
          <a:xfrm>
            <a:off x="304800" y="1181100"/>
            <a:ext cx="11582400" cy="1371600"/>
          </a:xfrm>
          <a:prstGeom prst="rect">
            <a:avLst/>
          </a:prstGeom>
        </p:spPr>
      </p:pic>
      <p:pic>
        <p:nvPicPr>
          <p:cNvPr id="5" name="Image 3" descr="preencoded.png"/>
          <p:cNvPicPr>
            <a:picLocks noChangeAspect="1"/>
          </p:cNvPicPr>
          <p:nvPr/>
        </p:nvPicPr>
        <p:blipFill>
          <a:blip r:embed="rId6"/>
          <a:stretch>
            <a:fillRect/>
          </a:stretch>
        </p:blipFill>
        <p:spPr>
          <a:xfrm>
            <a:off x="533400" y="1581150"/>
            <a:ext cx="228600" cy="571500"/>
          </a:xfrm>
          <a:prstGeom prst="rect">
            <a:avLst/>
          </a:prstGeom>
        </p:spPr>
      </p:pic>
      <p:pic>
        <p:nvPicPr>
          <p:cNvPr id="6" name="Image 4" descr="preencoded.png"/>
          <p:cNvPicPr>
            <a:picLocks noChangeAspect="1"/>
          </p:cNvPicPr>
          <p:nvPr/>
        </p:nvPicPr>
        <p:blipFill>
          <a:blip r:embed="rId7"/>
          <a:stretch>
            <a:fillRect/>
          </a:stretch>
        </p:blipFill>
        <p:spPr>
          <a:xfrm>
            <a:off x="533400" y="1714500"/>
            <a:ext cx="228600" cy="304800"/>
          </a:xfrm>
          <a:prstGeom prst="rect">
            <a:avLst/>
          </a:prstGeom>
        </p:spPr>
      </p:pic>
      <p:pic>
        <p:nvPicPr>
          <p:cNvPr id="7" name="Image 5" descr="preencoded.png"/>
          <p:cNvPicPr>
            <a:picLocks noChangeAspect="1"/>
          </p:cNvPicPr>
          <p:nvPr/>
        </p:nvPicPr>
        <p:blipFill>
          <a:blip r:embed="rId8"/>
          <a:stretch>
            <a:fillRect/>
          </a:stretch>
        </p:blipFill>
        <p:spPr>
          <a:xfrm>
            <a:off x="304800" y="2933700"/>
            <a:ext cx="3254276" cy="2121098"/>
          </a:xfrm>
          <a:prstGeom prst="rect">
            <a:avLst/>
          </a:prstGeom>
        </p:spPr>
      </p:pic>
      <p:pic>
        <p:nvPicPr>
          <p:cNvPr id="8" name="Image 6" descr="preencoded.png"/>
          <p:cNvPicPr>
            <a:picLocks noChangeAspect="1"/>
          </p:cNvPicPr>
          <p:nvPr/>
        </p:nvPicPr>
        <p:blipFill>
          <a:blip r:embed="rId9"/>
          <a:stretch>
            <a:fillRect/>
          </a:stretch>
        </p:blipFill>
        <p:spPr>
          <a:xfrm>
            <a:off x="495300" y="3124200"/>
            <a:ext cx="381000" cy="381000"/>
          </a:xfrm>
          <a:prstGeom prst="rect">
            <a:avLst/>
          </a:prstGeom>
        </p:spPr>
      </p:pic>
      <p:pic>
        <p:nvPicPr>
          <p:cNvPr id="9" name="Image 7" descr="preencoded.png"/>
          <p:cNvPicPr>
            <a:picLocks noChangeAspect="1"/>
          </p:cNvPicPr>
          <p:nvPr/>
        </p:nvPicPr>
        <p:blipFill>
          <a:blip r:embed="rId10"/>
          <a:stretch>
            <a:fillRect/>
          </a:stretch>
        </p:blipFill>
        <p:spPr>
          <a:xfrm>
            <a:off x="590550" y="3238500"/>
            <a:ext cx="190500" cy="152400"/>
          </a:xfrm>
          <a:prstGeom prst="rect">
            <a:avLst/>
          </a:prstGeom>
        </p:spPr>
      </p:pic>
      <p:pic>
        <p:nvPicPr>
          <p:cNvPr id="10" name="Image 8" descr="preencoded.png"/>
          <p:cNvPicPr>
            <a:picLocks noChangeAspect="1"/>
          </p:cNvPicPr>
          <p:nvPr/>
        </p:nvPicPr>
        <p:blipFill>
          <a:blip r:embed="rId11"/>
          <a:stretch>
            <a:fillRect/>
          </a:stretch>
        </p:blipFill>
        <p:spPr>
          <a:xfrm>
            <a:off x="495300" y="3619500"/>
            <a:ext cx="718245" cy="38100"/>
          </a:xfrm>
          <a:prstGeom prst="rect">
            <a:avLst/>
          </a:prstGeom>
        </p:spPr>
      </p:pic>
      <p:pic>
        <p:nvPicPr>
          <p:cNvPr id="11" name="Image 9" descr="preencoded.png"/>
          <p:cNvPicPr>
            <a:picLocks noChangeAspect="1"/>
          </p:cNvPicPr>
          <p:nvPr/>
        </p:nvPicPr>
        <p:blipFill>
          <a:blip r:embed="rId12"/>
          <a:stretch>
            <a:fillRect/>
          </a:stretch>
        </p:blipFill>
        <p:spPr>
          <a:xfrm>
            <a:off x="3711476" y="2933700"/>
            <a:ext cx="3254425" cy="2121098"/>
          </a:xfrm>
          <a:prstGeom prst="rect">
            <a:avLst/>
          </a:prstGeom>
        </p:spPr>
      </p:pic>
      <p:pic>
        <p:nvPicPr>
          <p:cNvPr id="12" name="Image 10" descr="preencoded.png"/>
          <p:cNvPicPr>
            <a:picLocks noChangeAspect="1"/>
          </p:cNvPicPr>
          <p:nvPr/>
        </p:nvPicPr>
        <p:blipFill>
          <a:blip r:embed="rId13"/>
          <a:stretch>
            <a:fillRect/>
          </a:stretch>
        </p:blipFill>
        <p:spPr>
          <a:xfrm>
            <a:off x="3901976" y="3124200"/>
            <a:ext cx="381000" cy="381000"/>
          </a:xfrm>
          <a:prstGeom prst="rect">
            <a:avLst/>
          </a:prstGeom>
        </p:spPr>
      </p:pic>
      <p:pic>
        <p:nvPicPr>
          <p:cNvPr id="13" name="Image 11" descr="preencoded.png"/>
          <p:cNvPicPr>
            <a:picLocks noChangeAspect="1"/>
          </p:cNvPicPr>
          <p:nvPr/>
        </p:nvPicPr>
        <p:blipFill>
          <a:blip r:embed="rId14"/>
          <a:stretch>
            <a:fillRect/>
          </a:stretch>
        </p:blipFill>
        <p:spPr>
          <a:xfrm>
            <a:off x="3997226" y="3238500"/>
            <a:ext cx="190500" cy="152400"/>
          </a:xfrm>
          <a:prstGeom prst="rect">
            <a:avLst/>
          </a:prstGeom>
        </p:spPr>
      </p:pic>
      <p:pic>
        <p:nvPicPr>
          <p:cNvPr id="14" name="Image 12" descr="preencoded.png"/>
          <p:cNvPicPr>
            <a:picLocks noChangeAspect="1"/>
          </p:cNvPicPr>
          <p:nvPr/>
        </p:nvPicPr>
        <p:blipFill>
          <a:blip r:embed="rId15"/>
          <a:stretch>
            <a:fillRect/>
          </a:stretch>
        </p:blipFill>
        <p:spPr>
          <a:xfrm>
            <a:off x="3901976" y="3619500"/>
            <a:ext cx="718245" cy="38100"/>
          </a:xfrm>
          <a:prstGeom prst="rect">
            <a:avLst/>
          </a:prstGeom>
        </p:spPr>
      </p:pic>
      <p:pic>
        <p:nvPicPr>
          <p:cNvPr id="15" name="Image 13" descr="preencoded.png"/>
          <p:cNvPicPr>
            <a:picLocks noChangeAspect="1"/>
          </p:cNvPicPr>
          <p:nvPr/>
        </p:nvPicPr>
        <p:blipFill>
          <a:blip r:embed="rId16"/>
          <a:stretch>
            <a:fillRect/>
          </a:stretch>
        </p:blipFill>
        <p:spPr>
          <a:xfrm>
            <a:off x="304800" y="5207198"/>
            <a:ext cx="3254276" cy="2121247"/>
          </a:xfrm>
          <a:prstGeom prst="rect">
            <a:avLst/>
          </a:prstGeom>
        </p:spPr>
      </p:pic>
      <p:pic>
        <p:nvPicPr>
          <p:cNvPr id="16" name="Image 14" descr="preencoded.png"/>
          <p:cNvPicPr>
            <a:picLocks noChangeAspect="1"/>
          </p:cNvPicPr>
          <p:nvPr/>
        </p:nvPicPr>
        <p:blipFill>
          <a:blip r:embed="rId17"/>
          <a:stretch>
            <a:fillRect/>
          </a:stretch>
        </p:blipFill>
        <p:spPr>
          <a:xfrm>
            <a:off x="495300" y="5397698"/>
            <a:ext cx="381000" cy="381000"/>
          </a:xfrm>
          <a:prstGeom prst="rect">
            <a:avLst/>
          </a:prstGeom>
        </p:spPr>
      </p:pic>
      <p:pic>
        <p:nvPicPr>
          <p:cNvPr id="17" name="Image 15" descr="preencoded.png"/>
          <p:cNvPicPr>
            <a:picLocks noChangeAspect="1"/>
          </p:cNvPicPr>
          <p:nvPr/>
        </p:nvPicPr>
        <p:blipFill>
          <a:blip r:embed="rId18"/>
          <a:stretch>
            <a:fillRect/>
          </a:stretch>
        </p:blipFill>
        <p:spPr>
          <a:xfrm>
            <a:off x="600075" y="5511998"/>
            <a:ext cx="171450" cy="152400"/>
          </a:xfrm>
          <a:prstGeom prst="rect">
            <a:avLst/>
          </a:prstGeom>
        </p:spPr>
      </p:pic>
      <p:pic>
        <p:nvPicPr>
          <p:cNvPr id="18" name="Image 16" descr="preencoded.png"/>
          <p:cNvPicPr>
            <a:picLocks noChangeAspect="1"/>
          </p:cNvPicPr>
          <p:nvPr/>
        </p:nvPicPr>
        <p:blipFill>
          <a:blip r:embed="rId19"/>
          <a:stretch>
            <a:fillRect/>
          </a:stretch>
        </p:blipFill>
        <p:spPr>
          <a:xfrm>
            <a:off x="495300" y="5892998"/>
            <a:ext cx="718245" cy="38100"/>
          </a:xfrm>
          <a:prstGeom prst="rect">
            <a:avLst/>
          </a:prstGeom>
        </p:spPr>
      </p:pic>
      <p:pic>
        <p:nvPicPr>
          <p:cNvPr id="19" name="Image 17" descr="preencoded.png"/>
          <p:cNvPicPr>
            <a:picLocks noChangeAspect="1"/>
          </p:cNvPicPr>
          <p:nvPr/>
        </p:nvPicPr>
        <p:blipFill>
          <a:blip r:embed="rId20"/>
          <a:stretch>
            <a:fillRect/>
          </a:stretch>
        </p:blipFill>
        <p:spPr>
          <a:xfrm>
            <a:off x="3711476" y="5207198"/>
            <a:ext cx="3254425" cy="2121247"/>
          </a:xfrm>
          <a:prstGeom prst="rect">
            <a:avLst/>
          </a:prstGeom>
        </p:spPr>
      </p:pic>
      <p:pic>
        <p:nvPicPr>
          <p:cNvPr id="20" name="Image 18" descr="preencoded.png"/>
          <p:cNvPicPr>
            <a:picLocks noChangeAspect="1"/>
          </p:cNvPicPr>
          <p:nvPr/>
        </p:nvPicPr>
        <p:blipFill>
          <a:blip r:embed="rId21"/>
          <a:stretch>
            <a:fillRect/>
          </a:stretch>
        </p:blipFill>
        <p:spPr>
          <a:xfrm>
            <a:off x="3901976" y="5397698"/>
            <a:ext cx="381000" cy="381000"/>
          </a:xfrm>
          <a:prstGeom prst="rect">
            <a:avLst/>
          </a:prstGeom>
        </p:spPr>
      </p:pic>
      <p:pic>
        <p:nvPicPr>
          <p:cNvPr id="21" name="Image 19" descr="preencoded.png"/>
          <p:cNvPicPr>
            <a:picLocks noChangeAspect="1"/>
          </p:cNvPicPr>
          <p:nvPr/>
        </p:nvPicPr>
        <p:blipFill>
          <a:blip r:embed="rId22"/>
          <a:stretch>
            <a:fillRect/>
          </a:stretch>
        </p:blipFill>
        <p:spPr>
          <a:xfrm>
            <a:off x="3997226" y="5511998"/>
            <a:ext cx="190500" cy="152400"/>
          </a:xfrm>
          <a:prstGeom prst="rect">
            <a:avLst/>
          </a:prstGeom>
        </p:spPr>
      </p:pic>
      <p:pic>
        <p:nvPicPr>
          <p:cNvPr id="22" name="Image 20" descr="preencoded.png"/>
          <p:cNvPicPr>
            <a:picLocks noChangeAspect="1"/>
          </p:cNvPicPr>
          <p:nvPr/>
        </p:nvPicPr>
        <p:blipFill>
          <a:blip r:embed="rId23"/>
          <a:stretch>
            <a:fillRect/>
          </a:stretch>
        </p:blipFill>
        <p:spPr>
          <a:xfrm>
            <a:off x="3901976" y="5892998"/>
            <a:ext cx="718245" cy="38100"/>
          </a:xfrm>
          <a:prstGeom prst="rect">
            <a:avLst/>
          </a:prstGeom>
        </p:spPr>
      </p:pic>
      <p:pic>
        <p:nvPicPr>
          <p:cNvPr id="23" name="Image 21" descr="preencoded.png"/>
          <p:cNvPicPr>
            <a:picLocks noChangeAspect="1"/>
          </p:cNvPicPr>
          <p:nvPr/>
        </p:nvPicPr>
        <p:blipFill>
          <a:blip r:embed="rId24"/>
          <a:stretch>
            <a:fillRect/>
          </a:stretch>
        </p:blipFill>
        <p:spPr>
          <a:xfrm>
            <a:off x="7194500" y="2933700"/>
            <a:ext cx="4692700" cy="2536775"/>
          </a:xfrm>
          <a:prstGeom prst="rect">
            <a:avLst/>
          </a:prstGeom>
        </p:spPr>
      </p:pic>
      <p:pic>
        <p:nvPicPr>
          <p:cNvPr id="24" name="Image 22" descr="preencoded.png"/>
          <p:cNvPicPr>
            <a:picLocks noChangeAspect="1"/>
          </p:cNvPicPr>
          <p:nvPr/>
        </p:nvPicPr>
        <p:blipFill>
          <a:blip r:embed="rId25"/>
          <a:stretch>
            <a:fillRect/>
          </a:stretch>
        </p:blipFill>
        <p:spPr>
          <a:xfrm>
            <a:off x="7194500" y="5622875"/>
            <a:ext cx="4692700" cy="1705570"/>
          </a:xfrm>
          <a:prstGeom prst="rect">
            <a:avLst/>
          </a:prstGeom>
        </p:spPr>
      </p:pic>
      <p:pic>
        <p:nvPicPr>
          <p:cNvPr id="25" name="Image 23" descr="preencoded.png"/>
          <p:cNvPicPr>
            <a:picLocks noChangeAspect="1"/>
          </p:cNvPicPr>
          <p:nvPr/>
        </p:nvPicPr>
        <p:blipFill>
          <a:blip r:embed="rId26"/>
          <a:stretch>
            <a:fillRect/>
          </a:stretch>
        </p:blipFill>
        <p:spPr>
          <a:xfrm>
            <a:off x="7385000" y="5813375"/>
            <a:ext cx="381000" cy="381000"/>
          </a:xfrm>
          <a:prstGeom prst="rect">
            <a:avLst/>
          </a:prstGeom>
        </p:spPr>
      </p:pic>
      <p:pic>
        <p:nvPicPr>
          <p:cNvPr id="26" name="Image 24" descr="preencoded.png"/>
          <p:cNvPicPr>
            <a:picLocks noChangeAspect="1"/>
          </p:cNvPicPr>
          <p:nvPr/>
        </p:nvPicPr>
        <p:blipFill>
          <a:blip r:embed="rId27"/>
          <a:stretch>
            <a:fillRect/>
          </a:stretch>
        </p:blipFill>
        <p:spPr>
          <a:xfrm>
            <a:off x="7480250" y="5927675"/>
            <a:ext cx="190500" cy="152400"/>
          </a:xfrm>
          <a:prstGeom prst="rect">
            <a:avLst/>
          </a:prstGeom>
        </p:spPr>
      </p:pic>
      <p:pic>
        <p:nvPicPr>
          <p:cNvPr id="27" name="Image 25" descr="preencoded.png"/>
          <p:cNvPicPr>
            <a:picLocks noChangeAspect="1"/>
          </p:cNvPicPr>
          <p:nvPr/>
        </p:nvPicPr>
        <p:blipFill>
          <a:blip r:embed="rId28"/>
          <a:stretch>
            <a:fillRect/>
          </a:stretch>
        </p:blipFill>
        <p:spPr>
          <a:xfrm>
            <a:off x="7385000" y="6308675"/>
            <a:ext cx="1077813" cy="38100"/>
          </a:xfrm>
          <a:prstGeom prst="rect">
            <a:avLst/>
          </a:prstGeom>
        </p:spPr>
      </p:pic>
      <p:sp>
        <p:nvSpPr>
          <p:cNvPr id="28" name="Text 0"/>
          <p:cNvSpPr/>
          <p:nvPr/>
        </p:nvSpPr>
        <p:spPr>
          <a:xfrm>
            <a:off x="533400" y="457200"/>
            <a:ext cx="111252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Project Aim</a:t>
            </a:r>
            <a:endParaRPr lang="en-US" sz="2250" dirty="0"/>
          </a:p>
        </p:txBody>
      </p:sp>
      <p:sp>
        <p:nvSpPr>
          <p:cNvPr id="29" name="Text 1"/>
          <p:cNvSpPr/>
          <p:nvPr/>
        </p:nvSpPr>
        <p:spPr>
          <a:xfrm>
            <a:off x="914400" y="1409700"/>
            <a:ext cx="10744200" cy="914400"/>
          </a:xfrm>
          <a:prstGeom prst="rect">
            <a:avLst/>
          </a:prstGeom>
          <a:noFill/>
          <a:ln/>
        </p:spPr>
        <p:txBody>
          <a:bodyPr vert="horz" wrap="square" lIns="0" tIns="0" rIns="0" bIns="0" rtlCol="0" anchor="t"/>
          <a:lstStyle/>
          <a:p>
            <a:pPr marL="0" indent="0">
              <a:lnSpc>
                <a:spcPts val="2400"/>
              </a:lnSpc>
              <a:buNone/>
            </a:pPr>
            <a:r>
              <a:rPr lang="en-US" sz="1800" dirty="0">
                <a:solidFill>
                  <a:srgbClr val="1F2937"/>
                </a:solidFill>
                <a:latin typeface="ui-sans-serif" pitchFamily="34" charset="0"/>
                <a:ea typeface="ui-sans-serif" pitchFamily="34" charset="-122"/>
                <a:cs typeface="ui-sans-serif" pitchFamily="34" charset="-120"/>
              </a:rPr>
              <a:t>To develop a Digital Youth Center concept in Klaipėda and Liepāja, aimed at engaging young people with fewer opportunities and those at social risk by providing them with an inclusive space for communication, connection, and access to tailored social services.</a:t>
            </a:r>
            <a:endParaRPr lang="en-US" sz="1800" dirty="0"/>
          </a:p>
        </p:txBody>
      </p:sp>
      <p:sp>
        <p:nvSpPr>
          <p:cNvPr id="30" name="Text 2"/>
          <p:cNvSpPr/>
          <p:nvPr/>
        </p:nvSpPr>
        <p:spPr>
          <a:xfrm>
            <a:off x="990600" y="3181350"/>
            <a:ext cx="2610148"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Digital Youth Center</a:t>
            </a:r>
            <a:endParaRPr lang="en-US" sz="1500" dirty="0"/>
          </a:p>
        </p:txBody>
      </p:sp>
      <p:sp>
        <p:nvSpPr>
          <p:cNvPr id="31" name="Text 3"/>
          <p:cNvSpPr/>
          <p:nvPr/>
        </p:nvSpPr>
        <p:spPr>
          <a:xfrm>
            <a:off x="495300" y="3771900"/>
            <a:ext cx="2873276" cy="6858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Creating a model for a digital center that combines traditional youth work with modern digital practices</a:t>
            </a:r>
            <a:endParaRPr lang="en-US" sz="1200" dirty="0"/>
          </a:p>
        </p:txBody>
      </p:sp>
      <p:sp>
        <p:nvSpPr>
          <p:cNvPr id="32" name="Text 4"/>
          <p:cNvSpPr/>
          <p:nvPr/>
        </p:nvSpPr>
        <p:spPr>
          <a:xfrm>
            <a:off x="4397276" y="3181350"/>
            <a:ext cx="256800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Target Beneficiaries</a:t>
            </a:r>
            <a:endParaRPr lang="en-US" sz="1500" dirty="0"/>
          </a:p>
        </p:txBody>
      </p:sp>
      <p:sp>
        <p:nvSpPr>
          <p:cNvPr id="33" name="Text 5"/>
          <p:cNvSpPr/>
          <p:nvPr/>
        </p:nvSpPr>
        <p:spPr>
          <a:xfrm>
            <a:off x="3901976" y="3771900"/>
            <a:ext cx="2873425"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Engaging young people with fewer opportunities and those at social risk</a:t>
            </a:r>
            <a:endParaRPr lang="en-US" sz="1200" dirty="0"/>
          </a:p>
        </p:txBody>
      </p:sp>
      <p:sp>
        <p:nvSpPr>
          <p:cNvPr id="34" name="Text 6"/>
          <p:cNvSpPr/>
          <p:nvPr/>
        </p:nvSpPr>
        <p:spPr>
          <a:xfrm>
            <a:off x="990600" y="5454848"/>
            <a:ext cx="1995607"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Inclusive Space</a:t>
            </a:r>
            <a:endParaRPr lang="en-US" sz="1500" dirty="0"/>
          </a:p>
        </p:txBody>
      </p:sp>
      <p:sp>
        <p:nvSpPr>
          <p:cNvPr id="35" name="Text 7"/>
          <p:cNvSpPr/>
          <p:nvPr/>
        </p:nvSpPr>
        <p:spPr>
          <a:xfrm>
            <a:off x="495300" y="6045398"/>
            <a:ext cx="2873276"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Providing a welcoming environment for communication and connection</a:t>
            </a:r>
            <a:endParaRPr lang="en-US" sz="1200" dirty="0"/>
          </a:p>
        </p:txBody>
      </p:sp>
      <p:sp>
        <p:nvSpPr>
          <p:cNvPr id="36" name="Text 8"/>
          <p:cNvSpPr/>
          <p:nvPr/>
        </p:nvSpPr>
        <p:spPr>
          <a:xfrm>
            <a:off x="4397276" y="5454848"/>
            <a:ext cx="193417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Social Services</a:t>
            </a:r>
            <a:endParaRPr lang="en-US" sz="1500" dirty="0"/>
          </a:p>
        </p:txBody>
      </p:sp>
      <p:sp>
        <p:nvSpPr>
          <p:cNvPr id="37" name="Text 9"/>
          <p:cNvSpPr/>
          <p:nvPr/>
        </p:nvSpPr>
        <p:spPr>
          <a:xfrm>
            <a:off x="3901976" y="6045398"/>
            <a:ext cx="2873425" cy="6858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Offering tailored support services including c</a:t>
            </a:r>
            <a:r>
              <a:rPr lang="lt-LT" sz="1200" dirty="0" err="1">
                <a:solidFill>
                  <a:srgbClr val="374151"/>
                </a:solidFill>
                <a:latin typeface="ui-sans-serif" pitchFamily="34" charset="0"/>
                <a:ea typeface="ui-sans-serif" pitchFamily="34" charset="-122"/>
                <a:cs typeface="ui-sans-serif" pitchFamily="34" charset="-120"/>
              </a:rPr>
              <a:t>mental</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health</a:t>
            </a:r>
            <a:r>
              <a:rPr lang="lt-LT" sz="1200" dirty="0">
                <a:solidFill>
                  <a:srgbClr val="374151"/>
                </a:solidFill>
                <a:latin typeface="ui-sans-serif" pitchFamily="34" charset="0"/>
                <a:ea typeface="ui-sans-serif" pitchFamily="34" charset="-122"/>
                <a:cs typeface="ui-sans-serif" pitchFamily="34" charset="-120"/>
              </a:rPr>
              <a:t> </a:t>
            </a:r>
            <a:r>
              <a:rPr lang="en-US" sz="1200" dirty="0" err="1">
                <a:solidFill>
                  <a:srgbClr val="374151"/>
                </a:solidFill>
                <a:latin typeface="ui-sans-serif" pitchFamily="34" charset="0"/>
                <a:ea typeface="ui-sans-serif" pitchFamily="34" charset="-122"/>
                <a:cs typeface="ui-sans-serif" pitchFamily="34" charset="-120"/>
              </a:rPr>
              <a:t>ounselling</a:t>
            </a:r>
            <a:r>
              <a:rPr lang="en-US" sz="1200" dirty="0">
                <a:solidFill>
                  <a:srgbClr val="374151"/>
                </a:solidFill>
                <a:latin typeface="ui-sans-serif" pitchFamily="34" charset="0"/>
                <a:ea typeface="ui-sans-serif" pitchFamily="34" charset="-122"/>
                <a:cs typeface="ui-sans-serif" pitchFamily="34" charset="-120"/>
              </a:rPr>
              <a:t> and career guidance</a:t>
            </a:r>
            <a:endParaRPr lang="en-US" sz="1200" dirty="0"/>
          </a:p>
        </p:txBody>
      </p:sp>
      <p:sp>
        <p:nvSpPr>
          <p:cNvPr id="38" name="Text 10"/>
          <p:cNvSpPr/>
          <p:nvPr/>
        </p:nvSpPr>
        <p:spPr>
          <a:xfrm>
            <a:off x="7880300" y="5870525"/>
            <a:ext cx="3334703"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Cross-Border Cooperation</a:t>
            </a:r>
            <a:endParaRPr lang="en-US" sz="1500" dirty="0"/>
          </a:p>
        </p:txBody>
      </p:sp>
      <p:sp>
        <p:nvSpPr>
          <p:cNvPr id="39" name="Text 11"/>
          <p:cNvSpPr/>
          <p:nvPr/>
        </p:nvSpPr>
        <p:spPr>
          <a:xfrm>
            <a:off x="7385000" y="6461075"/>
            <a:ext cx="43117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A collaborative initiative between Lithuania and Latvia to address common challenges in youth work</a:t>
            </a:r>
            <a:endParaRPr lang="en-US" sz="1200" dirty="0"/>
          </a:p>
        </p:txBody>
      </p:sp>
      <p:sp>
        <p:nvSpPr>
          <p:cNvPr id="40" name="Text 12"/>
          <p:cNvSpPr/>
          <p:nvPr/>
        </p:nvSpPr>
        <p:spPr>
          <a:xfrm>
            <a:off x="11794331" y="7620000"/>
            <a:ext cx="294322" cy="228600"/>
          </a:xfrm>
          <a:prstGeom prst="rect">
            <a:avLst/>
          </a:prstGeom>
          <a:noFill/>
          <a:ln/>
        </p:spPr>
        <p:txBody>
          <a:bodyPr vert="horz" wrap="square" lIns="0" tIns="0" rIns="0" bIns="0" rtlCol="0" anchor="t"/>
          <a:lstStyle/>
          <a:p>
            <a:pPr marL="0" indent="0">
              <a:lnSpc>
                <a:spcPts val="1800"/>
              </a:lnSpc>
              <a:buNone/>
            </a:pPr>
            <a:r>
              <a:rPr lang="en-US" sz="1200" dirty="0">
                <a:solidFill>
                  <a:srgbClr val="6B7280"/>
                </a:solidFill>
                <a:latin typeface="ui-sans-serif" pitchFamily="34" charset="0"/>
                <a:ea typeface="ui-sans-serif" pitchFamily="34" charset="-122"/>
                <a:cs typeface="ui-sans-serif" pitchFamily="34" charset="-120"/>
              </a:rPr>
              <a:t>3/8</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04800" y="304800"/>
            <a:ext cx="11582400" cy="647700"/>
          </a:xfrm>
          <a:prstGeom prst="rect">
            <a:avLst/>
          </a:prstGeom>
        </p:spPr>
      </p:pic>
      <p:pic>
        <p:nvPicPr>
          <p:cNvPr id="4" name="Image 2" descr="preencoded.png"/>
          <p:cNvPicPr>
            <a:picLocks noChangeAspect="1"/>
          </p:cNvPicPr>
          <p:nvPr/>
        </p:nvPicPr>
        <p:blipFill>
          <a:blip r:embed="rId5"/>
          <a:stretch>
            <a:fillRect/>
          </a:stretch>
        </p:blipFill>
        <p:spPr>
          <a:xfrm>
            <a:off x="304800" y="1181100"/>
            <a:ext cx="5638800" cy="5257800"/>
          </a:xfrm>
          <a:prstGeom prst="rect">
            <a:avLst/>
          </a:prstGeom>
        </p:spPr>
      </p:pic>
      <p:pic>
        <p:nvPicPr>
          <p:cNvPr id="5" name="Image 3" descr="preencoded.png"/>
          <p:cNvPicPr>
            <a:picLocks noChangeAspect="1"/>
          </p:cNvPicPr>
          <p:nvPr/>
        </p:nvPicPr>
        <p:blipFill>
          <a:blip r:embed="rId6"/>
          <a:stretch>
            <a:fillRect/>
          </a:stretch>
        </p:blipFill>
        <p:spPr>
          <a:xfrm>
            <a:off x="533400" y="1409700"/>
            <a:ext cx="571500" cy="571500"/>
          </a:xfrm>
          <a:prstGeom prst="rect">
            <a:avLst/>
          </a:prstGeom>
        </p:spPr>
      </p:pic>
      <p:pic>
        <p:nvPicPr>
          <p:cNvPr id="6" name="Image 4" descr="preencoded.png"/>
          <p:cNvPicPr>
            <a:picLocks noChangeAspect="1"/>
          </p:cNvPicPr>
          <p:nvPr/>
        </p:nvPicPr>
        <p:blipFill>
          <a:blip r:embed="rId7"/>
          <a:stretch>
            <a:fillRect/>
          </a:stretch>
        </p:blipFill>
        <p:spPr>
          <a:xfrm>
            <a:off x="676275" y="1543050"/>
            <a:ext cx="285750" cy="304800"/>
          </a:xfrm>
          <a:prstGeom prst="rect">
            <a:avLst/>
          </a:prstGeom>
        </p:spPr>
      </p:pic>
      <p:pic>
        <p:nvPicPr>
          <p:cNvPr id="7" name="Image 5" descr="preencoded.png"/>
          <p:cNvPicPr>
            <a:picLocks noChangeAspect="1"/>
          </p:cNvPicPr>
          <p:nvPr/>
        </p:nvPicPr>
        <p:blipFill>
          <a:blip r:embed="rId8"/>
          <a:stretch>
            <a:fillRect/>
          </a:stretch>
        </p:blipFill>
        <p:spPr>
          <a:xfrm>
            <a:off x="533400" y="2133600"/>
            <a:ext cx="1727150" cy="38100"/>
          </a:xfrm>
          <a:prstGeom prst="rect">
            <a:avLst/>
          </a:prstGeom>
        </p:spPr>
      </p:pic>
      <p:pic>
        <p:nvPicPr>
          <p:cNvPr id="8" name="Image 6" descr="preencoded.png"/>
          <p:cNvPicPr>
            <a:picLocks noChangeAspect="1"/>
          </p:cNvPicPr>
          <p:nvPr/>
        </p:nvPicPr>
        <p:blipFill>
          <a:blip r:embed="rId9"/>
          <a:stretch>
            <a:fillRect/>
          </a:stretch>
        </p:blipFill>
        <p:spPr>
          <a:xfrm>
            <a:off x="533400" y="3009900"/>
            <a:ext cx="5181600" cy="1562100"/>
          </a:xfrm>
          <a:prstGeom prst="rect">
            <a:avLst/>
          </a:prstGeom>
        </p:spPr>
      </p:pic>
      <p:pic>
        <p:nvPicPr>
          <p:cNvPr id="9" name="Image 7" descr="preencoded.png"/>
          <p:cNvPicPr>
            <a:picLocks noChangeAspect="1"/>
          </p:cNvPicPr>
          <p:nvPr/>
        </p:nvPicPr>
        <p:blipFill>
          <a:blip r:embed="rId10"/>
          <a:stretch>
            <a:fillRect/>
          </a:stretch>
        </p:blipFill>
        <p:spPr>
          <a:xfrm>
            <a:off x="685800" y="3543300"/>
            <a:ext cx="190500" cy="152400"/>
          </a:xfrm>
          <a:prstGeom prst="rect">
            <a:avLst/>
          </a:prstGeom>
        </p:spPr>
      </p:pic>
      <p:pic>
        <p:nvPicPr>
          <p:cNvPr id="10" name="Image 8" descr="preencoded.png"/>
          <p:cNvPicPr>
            <a:picLocks noChangeAspect="1"/>
          </p:cNvPicPr>
          <p:nvPr/>
        </p:nvPicPr>
        <p:blipFill>
          <a:blip r:embed="rId11"/>
          <a:stretch>
            <a:fillRect/>
          </a:stretch>
        </p:blipFill>
        <p:spPr>
          <a:xfrm>
            <a:off x="685800" y="3886200"/>
            <a:ext cx="190500" cy="152400"/>
          </a:xfrm>
          <a:prstGeom prst="rect">
            <a:avLst/>
          </a:prstGeom>
        </p:spPr>
      </p:pic>
      <p:pic>
        <p:nvPicPr>
          <p:cNvPr id="11" name="Image 9" descr="preencoded.png"/>
          <p:cNvPicPr>
            <a:picLocks noChangeAspect="1"/>
          </p:cNvPicPr>
          <p:nvPr/>
        </p:nvPicPr>
        <p:blipFill>
          <a:blip r:embed="rId12"/>
          <a:stretch>
            <a:fillRect/>
          </a:stretch>
        </p:blipFill>
        <p:spPr>
          <a:xfrm>
            <a:off x="685800" y="4229100"/>
            <a:ext cx="190500" cy="152400"/>
          </a:xfrm>
          <a:prstGeom prst="rect">
            <a:avLst/>
          </a:prstGeom>
        </p:spPr>
      </p:pic>
      <p:pic>
        <p:nvPicPr>
          <p:cNvPr id="12" name="Image 10" descr="preencoded.png"/>
          <p:cNvPicPr>
            <a:picLocks noChangeAspect="1"/>
          </p:cNvPicPr>
          <p:nvPr/>
        </p:nvPicPr>
        <p:blipFill>
          <a:blip r:embed="rId13"/>
          <a:stretch>
            <a:fillRect/>
          </a:stretch>
        </p:blipFill>
        <p:spPr>
          <a:xfrm>
            <a:off x="533400" y="5105400"/>
            <a:ext cx="5181600" cy="1104900"/>
          </a:xfrm>
          <a:prstGeom prst="rect">
            <a:avLst/>
          </a:prstGeom>
        </p:spPr>
      </p:pic>
      <p:pic>
        <p:nvPicPr>
          <p:cNvPr id="13" name="Image 11" descr="preencoded.png"/>
          <p:cNvPicPr>
            <a:picLocks noChangeAspect="1"/>
          </p:cNvPicPr>
          <p:nvPr/>
        </p:nvPicPr>
        <p:blipFill>
          <a:blip r:embed="rId5"/>
          <a:stretch>
            <a:fillRect/>
          </a:stretch>
        </p:blipFill>
        <p:spPr>
          <a:xfrm>
            <a:off x="6248400" y="1181100"/>
            <a:ext cx="5638800" cy="5257800"/>
          </a:xfrm>
          <a:prstGeom prst="rect">
            <a:avLst/>
          </a:prstGeom>
        </p:spPr>
      </p:pic>
      <p:pic>
        <p:nvPicPr>
          <p:cNvPr id="14" name="Image 12" descr="preencoded.png"/>
          <p:cNvPicPr>
            <a:picLocks noChangeAspect="1"/>
          </p:cNvPicPr>
          <p:nvPr/>
        </p:nvPicPr>
        <p:blipFill>
          <a:blip r:embed="rId14"/>
          <a:stretch>
            <a:fillRect/>
          </a:stretch>
        </p:blipFill>
        <p:spPr>
          <a:xfrm>
            <a:off x="6477000" y="1409700"/>
            <a:ext cx="571500" cy="571500"/>
          </a:xfrm>
          <a:prstGeom prst="rect">
            <a:avLst/>
          </a:prstGeom>
        </p:spPr>
      </p:pic>
      <p:pic>
        <p:nvPicPr>
          <p:cNvPr id="15" name="Image 13" descr="preencoded.png"/>
          <p:cNvPicPr>
            <a:picLocks noChangeAspect="1"/>
          </p:cNvPicPr>
          <p:nvPr/>
        </p:nvPicPr>
        <p:blipFill>
          <a:blip r:embed="rId15"/>
          <a:stretch>
            <a:fillRect/>
          </a:stretch>
        </p:blipFill>
        <p:spPr>
          <a:xfrm>
            <a:off x="6619875" y="1543050"/>
            <a:ext cx="285750" cy="304800"/>
          </a:xfrm>
          <a:prstGeom prst="rect">
            <a:avLst/>
          </a:prstGeom>
        </p:spPr>
      </p:pic>
      <p:pic>
        <p:nvPicPr>
          <p:cNvPr id="16" name="Image 14" descr="preencoded.png"/>
          <p:cNvPicPr>
            <a:picLocks noChangeAspect="1"/>
          </p:cNvPicPr>
          <p:nvPr/>
        </p:nvPicPr>
        <p:blipFill>
          <a:blip r:embed="rId16"/>
          <a:stretch>
            <a:fillRect/>
          </a:stretch>
        </p:blipFill>
        <p:spPr>
          <a:xfrm>
            <a:off x="6477000" y="2133600"/>
            <a:ext cx="1727150" cy="38100"/>
          </a:xfrm>
          <a:prstGeom prst="rect">
            <a:avLst/>
          </a:prstGeom>
        </p:spPr>
      </p:pic>
      <p:pic>
        <p:nvPicPr>
          <p:cNvPr id="17" name="Image 15" descr="preencoded.png"/>
          <p:cNvPicPr>
            <a:picLocks noChangeAspect="1"/>
          </p:cNvPicPr>
          <p:nvPr/>
        </p:nvPicPr>
        <p:blipFill>
          <a:blip r:embed="rId17"/>
          <a:stretch>
            <a:fillRect/>
          </a:stretch>
        </p:blipFill>
        <p:spPr>
          <a:xfrm>
            <a:off x="6477000" y="3009900"/>
            <a:ext cx="5181600" cy="1828800"/>
          </a:xfrm>
          <a:prstGeom prst="rect">
            <a:avLst/>
          </a:prstGeom>
        </p:spPr>
      </p:pic>
      <p:pic>
        <p:nvPicPr>
          <p:cNvPr id="18" name="Image 16" descr="preencoded.png"/>
          <p:cNvPicPr>
            <a:picLocks noChangeAspect="1"/>
          </p:cNvPicPr>
          <p:nvPr/>
        </p:nvPicPr>
        <p:blipFill>
          <a:blip r:embed="rId18"/>
          <a:stretch>
            <a:fillRect/>
          </a:stretch>
        </p:blipFill>
        <p:spPr>
          <a:xfrm>
            <a:off x="6477000" y="4991100"/>
            <a:ext cx="5181600" cy="1219200"/>
          </a:xfrm>
          <a:prstGeom prst="rect">
            <a:avLst/>
          </a:prstGeom>
        </p:spPr>
      </p:pic>
      <p:pic>
        <p:nvPicPr>
          <p:cNvPr id="19" name="Image 17" descr="preencoded.png"/>
          <p:cNvPicPr>
            <a:picLocks noChangeAspect="1"/>
          </p:cNvPicPr>
          <p:nvPr/>
        </p:nvPicPr>
        <p:blipFill>
          <a:blip r:embed="rId19"/>
          <a:stretch>
            <a:fillRect/>
          </a:stretch>
        </p:blipFill>
        <p:spPr>
          <a:xfrm>
            <a:off x="6629400" y="5524500"/>
            <a:ext cx="190500" cy="152400"/>
          </a:xfrm>
          <a:prstGeom prst="rect">
            <a:avLst/>
          </a:prstGeom>
        </p:spPr>
      </p:pic>
      <p:pic>
        <p:nvPicPr>
          <p:cNvPr id="20" name="Image 18" descr="preencoded.png"/>
          <p:cNvPicPr>
            <a:picLocks noChangeAspect="1"/>
          </p:cNvPicPr>
          <p:nvPr/>
        </p:nvPicPr>
        <p:blipFill>
          <a:blip r:embed="rId20"/>
          <a:stretch>
            <a:fillRect/>
          </a:stretch>
        </p:blipFill>
        <p:spPr>
          <a:xfrm>
            <a:off x="9124950" y="5524500"/>
            <a:ext cx="190500" cy="152400"/>
          </a:xfrm>
          <a:prstGeom prst="rect">
            <a:avLst/>
          </a:prstGeom>
        </p:spPr>
      </p:pic>
      <p:pic>
        <p:nvPicPr>
          <p:cNvPr id="21" name="Image 19" descr="preencoded.png"/>
          <p:cNvPicPr>
            <a:picLocks noChangeAspect="1"/>
          </p:cNvPicPr>
          <p:nvPr/>
        </p:nvPicPr>
        <p:blipFill>
          <a:blip r:embed="rId21"/>
          <a:stretch>
            <a:fillRect/>
          </a:stretch>
        </p:blipFill>
        <p:spPr>
          <a:xfrm>
            <a:off x="6629400" y="5867400"/>
            <a:ext cx="152400" cy="152400"/>
          </a:xfrm>
          <a:prstGeom prst="rect">
            <a:avLst/>
          </a:prstGeom>
        </p:spPr>
      </p:pic>
      <p:pic>
        <p:nvPicPr>
          <p:cNvPr id="22" name="Image 20" descr="preencoded.png"/>
          <p:cNvPicPr>
            <a:picLocks noChangeAspect="1"/>
          </p:cNvPicPr>
          <p:nvPr/>
        </p:nvPicPr>
        <p:blipFill>
          <a:blip r:embed="rId22"/>
          <a:stretch>
            <a:fillRect/>
          </a:stretch>
        </p:blipFill>
        <p:spPr>
          <a:xfrm>
            <a:off x="9124950" y="5867400"/>
            <a:ext cx="152400" cy="152400"/>
          </a:xfrm>
          <a:prstGeom prst="rect">
            <a:avLst/>
          </a:prstGeom>
        </p:spPr>
      </p:pic>
      <p:sp>
        <p:nvSpPr>
          <p:cNvPr id="23" name="Text 0"/>
          <p:cNvSpPr/>
          <p:nvPr/>
        </p:nvSpPr>
        <p:spPr>
          <a:xfrm>
            <a:off x="533400" y="457200"/>
            <a:ext cx="111252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Target Groups</a:t>
            </a:r>
            <a:endParaRPr lang="en-US" sz="2250" dirty="0"/>
          </a:p>
        </p:txBody>
      </p:sp>
      <p:sp>
        <p:nvSpPr>
          <p:cNvPr id="24" name="Text 1"/>
          <p:cNvSpPr/>
          <p:nvPr/>
        </p:nvSpPr>
        <p:spPr>
          <a:xfrm>
            <a:off x="1257300" y="1543050"/>
            <a:ext cx="2096512"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Young People</a:t>
            </a:r>
            <a:endParaRPr lang="en-US" sz="1800" dirty="0"/>
          </a:p>
        </p:txBody>
      </p:sp>
      <p:sp>
        <p:nvSpPr>
          <p:cNvPr id="25" name="Text 2"/>
          <p:cNvSpPr/>
          <p:nvPr/>
        </p:nvSpPr>
        <p:spPr>
          <a:xfrm>
            <a:off x="533400" y="2324100"/>
            <a:ext cx="5181600" cy="533400"/>
          </a:xfrm>
          <a:prstGeom prst="rect">
            <a:avLst/>
          </a:prstGeom>
          <a:noFill/>
          <a:ln/>
        </p:spPr>
        <p:txBody>
          <a:bodyPr vert="horz" wrap="square" lIns="0" tIns="0" rIns="0" bIns="0" rtlCol="0" anchor="t"/>
          <a:lstStyle/>
          <a:p>
            <a:pPr marL="0" indent="0">
              <a:lnSpc>
                <a:spcPts val="2100"/>
              </a:lnSpc>
              <a:buNone/>
            </a:pPr>
            <a:r>
              <a:rPr lang="en-US" sz="1350" dirty="0">
                <a:solidFill>
                  <a:srgbClr val="374151"/>
                </a:solidFill>
                <a:latin typeface="ui-sans-serif" pitchFamily="34" charset="0"/>
                <a:ea typeface="ui-sans-serif" pitchFamily="34" charset="-122"/>
                <a:cs typeface="ui-sans-serif" pitchFamily="34" charset="-120"/>
              </a:rPr>
              <a:t>Young people, especially those facing social exclusion or vulnerability</a:t>
            </a:r>
            <a:endParaRPr lang="en-US" sz="1350" dirty="0"/>
          </a:p>
        </p:txBody>
      </p:sp>
      <p:sp>
        <p:nvSpPr>
          <p:cNvPr id="26" name="Text 3"/>
          <p:cNvSpPr/>
          <p:nvPr/>
        </p:nvSpPr>
        <p:spPr>
          <a:xfrm>
            <a:off x="685800" y="3162300"/>
            <a:ext cx="4876800" cy="266700"/>
          </a:xfrm>
          <a:prstGeom prst="rect">
            <a:avLst/>
          </a:prstGeom>
          <a:noFill/>
          <a:ln/>
        </p:spPr>
        <p:txBody>
          <a:bodyPr vert="horz" wrap="square" lIns="0" tIns="0" rIns="0" bIns="0" rtlCol="0" anchor="t"/>
          <a:lstStyle/>
          <a:p>
            <a:pPr marL="0" indent="0">
              <a:lnSpc>
                <a:spcPts val="2100"/>
              </a:lnSpc>
              <a:buNone/>
            </a:pPr>
            <a:r>
              <a:rPr lang="en-US" sz="1500" dirty="0">
                <a:solidFill>
                  <a:srgbClr val="1F2937"/>
                </a:solidFill>
                <a:latin typeface="ui-sans-serif" pitchFamily="34" charset="0"/>
                <a:ea typeface="ui-sans-serif" pitchFamily="34" charset="-122"/>
                <a:cs typeface="ui-sans-serif" pitchFamily="34" charset="-120"/>
              </a:rPr>
              <a:t>Key Characteristics:</a:t>
            </a:r>
            <a:endParaRPr lang="en-US" sz="1500" dirty="0"/>
          </a:p>
        </p:txBody>
      </p:sp>
      <p:sp>
        <p:nvSpPr>
          <p:cNvPr id="27" name="Text 4"/>
          <p:cNvSpPr/>
          <p:nvPr/>
        </p:nvSpPr>
        <p:spPr>
          <a:xfrm>
            <a:off x="990600" y="3505200"/>
            <a:ext cx="2167414"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Socially excluded youth</a:t>
            </a:r>
            <a:endParaRPr lang="en-US" sz="1200" dirty="0"/>
          </a:p>
        </p:txBody>
      </p:sp>
      <p:sp>
        <p:nvSpPr>
          <p:cNvPr id="28" name="Text 5"/>
          <p:cNvSpPr/>
          <p:nvPr/>
        </p:nvSpPr>
        <p:spPr>
          <a:xfrm>
            <a:off x="990600" y="3848100"/>
            <a:ext cx="2015430"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Vulnerable individuals</a:t>
            </a:r>
            <a:endParaRPr lang="en-US" sz="1200" dirty="0"/>
          </a:p>
        </p:txBody>
      </p:sp>
      <p:sp>
        <p:nvSpPr>
          <p:cNvPr id="29" name="Text 6"/>
          <p:cNvSpPr/>
          <p:nvPr/>
        </p:nvSpPr>
        <p:spPr>
          <a:xfrm>
            <a:off x="990600" y="4191000"/>
            <a:ext cx="273516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Active in digital environments</a:t>
            </a:r>
            <a:endParaRPr lang="en-US" sz="1200" dirty="0"/>
          </a:p>
        </p:txBody>
      </p:sp>
      <p:sp>
        <p:nvSpPr>
          <p:cNvPr id="30" name="Text 7"/>
          <p:cNvSpPr/>
          <p:nvPr/>
        </p:nvSpPr>
        <p:spPr>
          <a:xfrm>
            <a:off x="685800" y="5257800"/>
            <a:ext cx="4876800" cy="266700"/>
          </a:xfrm>
          <a:prstGeom prst="rect">
            <a:avLst/>
          </a:prstGeom>
          <a:noFill/>
          <a:ln/>
        </p:spPr>
        <p:txBody>
          <a:bodyPr vert="horz" wrap="square" lIns="0" tIns="0" rIns="0" bIns="0" rtlCol="0" anchor="t"/>
          <a:lstStyle/>
          <a:p>
            <a:pPr marL="0" indent="0">
              <a:lnSpc>
                <a:spcPts val="2100"/>
              </a:lnSpc>
              <a:buNone/>
            </a:pPr>
            <a:r>
              <a:rPr lang="en-US" sz="1500" dirty="0">
                <a:solidFill>
                  <a:srgbClr val="1F2937"/>
                </a:solidFill>
                <a:latin typeface="ui-sans-serif" pitchFamily="34" charset="0"/>
                <a:ea typeface="ui-sans-serif" pitchFamily="34" charset="-122"/>
                <a:cs typeface="ui-sans-serif" pitchFamily="34" charset="-120"/>
              </a:rPr>
              <a:t>Project Focus:</a:t>
            </a:r>
            <a:endParaRPr lang="en-US" sz="1500" dirty="0"/>
          </a:p>
        </p:txBody>
      </p:sp>
      <p:sp>
        <p:nvSpPr>
          <p:cNvPr id="31" name="Text 8"/>
          <p:cNvSpPr/>
          <p:nvPr/>
        </p:nvSpPr>
        <p:spPr>
          <a:xfrm>
            <a:off x="685800" y="5600700"/>
            <a:ext cx="48768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Providing an inclusive space for communication and access to tailored social services</a:t>
            </a:r>
            <a:endParaRPr lang="en-US" sz="1200" dirty="0"/>
          </a:p>
        </p:txBody>
      </p:sp>
      <p:sp>
        <p:nvSpPr>
          <p:cNvPr id="32" name="Text 9"/>
          <p:cNvSpPr/>
          <p:nvPr/>
        </p:nvSpPr>
        <p:spPr>
          <a:xfrm>
            <a:off x="7200900" y="1543050"/>
            <a:ext cx="2255460"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Youth Workers</a:t>
            </a:r>
            <a:endParaRPr lang="en-US" sz="1800" dirty="0"/>
          </a:p>
        </p:txBody>
      </p:sp>
      <p:sp>
        <p:nvSpPr>
          <p:cNvPr id="33" name="Text 10"/>
          <p:cNvSpPr/>
          <p:nvPr/>
        </p:nvSpPr>
        <p:spPr>
          <a:xfrm>
            <a:off x="6477000" y="2324100"/>
            <a:ext cx="5181600" cy="533400"/>
          </a:xfrm>
          <a:prstGeom prst="rect">
            <a:avLst/>
          </a:prstGeom>
          <a:noFill/>
          <a:ln/>
        </p:spPr>
        <p:txBody>
          <a:bodyPr vert="horz" wrap="square" lIns="0" tIns="0" rIns="0" bIns="0" rtlCol="0" anchor="t"/>
          <a:lstStyle/>
          <a:p>
            <a:pPr marL="0" indent="0">
              <a:lnSpc>
                <a:spcPts val="2100"/>
              </a:lnSpc>
              <a:buNone/>
            </a:pPr>
            <a:r>
              <a:rPr lang="en-US" sz="1350" dirty="0">
                <a:solidFill>
                  <a:srgbClr val="374151"/>
                </a:solidFill>
                <a:latin typeface="ui-sans-serif" pitchFamily="34" charset="0"/>
                <a:ea typeface="ui-sans-serif" pitchFamily="34" charset="-122"/>
                <a:cs typeface="ui-sans-serif" pitchFamily="34" charset="-120"/>
              </a:rPr>
              <a:t>Youth workers, supporting and engaging youth in digital environments</a:t>
            </a:r>
            <a:endParaRPr lang="en-US" sz="1350" dirty="0"/>
          </a:p>
        </p:txBody>
      </p:sp>
      <p:sp>
        <p:nvSpPr>
          <p:cNvPr id="34" name="Text 11"/>
          <p:cNvSpPr/>
          <p:nvPr/>
        </p:nvSpPr>
        <p:spPr>
          <a:xfrm>
            <a:off x="6629400" y="5143500"/>
            <a:ext cx="4876800" cy="266700"/>
          </a:xfrm>
          <a:prstGeom prst="rect">
            <a:avLst/>
          </a:prstGeom>
          <a:noFill/>
          <a:ln/>
        </p:spPr>
        <p:txBody>
          <a:bodyPr vert="horz" wrap="square" lIns="0" tIns="0" rIns="0" bIns="0" rtlCol="0" anchor="t"/>
          <a:lstStyle/>
          <a:p>
            <a:pPr marL="0" indent="0">
              <a:lnSpc>
                <a:spcPts val="2100"/>
              </a:lnSpc>
              <a:buNone/>
            </a:pPr>
            <a:r>
              <a:rPr lang="en-US" sz="1500" dirty="0">
                <a:solidFill>
                  <a:srgbClr val="1F2937"/>
                </a:solidFill>
                <a:latin typeface="ui-sans-serif" pitchFamily="34" charset="0"/>
                <a:ea typeface="ui-sans-serif" pitchFamily="34" charset="-122"/>
                <a:cs typeface="ui-sans-serif" pitchFamily="34" charset="-120"/>
              </a:rPr>
              <a:t>Support Areas:</a:t>
            </a:r>
            <a:endParaRPr lang="en-US" sz="1500" dirty="0"/>
          </a:p>
        </p:txBody>
      </p:sp>
      <p:sp>
        <p:nvSpPr>
          <p:cNvPr id="35" name="Text 12"/>
          <p:cNvSpPr/>
          <p:nvPr/>
        </p:nvSpPr>
        <p:spPr>
          <a:xfrm>
            <a:off x="6896100" y="5486400"/>
            <a:ext cx="2442270"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Digital youth work training</a:t>
            </a:r>
            <a:endParaRPr lang="en-US" sz="1200" dirty="0"/>
          </a:p>
        </p:txBody>
      </p:sp>
      <p:sp>
        <p:nvSpPr>
          <p:cNvPr id="36" name="Text 13"/>
          <p:cNvSpPr/>
          <p:nvPr/>
        </p:nvSpPr>
        <p:spPr>
          <a:xfrm>
            <a:off x="9391650" y="5486400"/>
            <a:ext cx="1872198"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Counselling services</a:t>
            </a:r>
            <a:endParaRPr lang="en-US" sz="1200" dirty="0"/>
          </a:p>
        </p:txBody>
      </p:sp>
      <p:sp>
        <p:nvSpPr>
          <p:cNvPr id="37" name="Text 14"/>
          <p:cNvSpPr/>
          <p:nvPr/>
        </p:nvSpPr>
        <p:spPr>
          <a:xfrm>
            <a:off x="6858000" y="5829300"/>
            <a:ext cx="1900595"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Addiction prevention</a:t>
            </a:r>
            <a:endParaRPr lang="en-US" sz="1200" dirty="0"/>
          </a:p>
        </p:txBody>
      </p:sp>
      <p:sp>
        <p:nvSpPr>
          <p:cNvPr id="38" name="Text 15"/>
          <p:cNvSpPr/>
          <p:nvPr/>
        </p:nvSpPr>
        <p:spPr>
          <a:xfrm>
            <a:off x="9353550" y="5829300"/>
            <a:ext cx="1509296" cy="2286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Career guidance</a:t>
            </a:r>
            <a:endParaRPr lang="en-US" sz="1200" dirty="0"/>
          </a:p>
        </p:txBody>
      </p:sp>
      <p:sp>
        <p:nvSpPr>
          <p:cNvPr id="39" name="Text 16"/>
          <p:cNvSpPr/>
          <p:nvPr/>
        </p:nvSpPr>
        <p:spPr>
          <a:xfrm>
            <a:off x="11794331" y="6477000"/>
            <a:ext cx="294322" cy="228600"/>
          </a:xfrm>
          <a:prstGeom prst="rect">
            <a:avLst/>
          </a:prstGeom>
          <a:noFill/>
          <a:ln/>
        </p:spPr>
        <p:txBody>
          <a:bodyPr vert="horz" wrap="square" lIns="0" tIns="0" rIns="0" bIns="0" rtlCol="0" anchor="t"/>
          <a:lstStyle/>
          <a:p>
            <a:pPr marL="0" indent="0">
              <a:lnSpc>
                <a:spcPts val="1800"/>
              </a:lnSpc>
              <a:buNone/>
            </a:pPr>
            <a:r>
              <a:rPr lang="en-US" sz="1200" dirty="0">
                <a:solidFill>
                  <a:srgbClr val="6B7280"/>
                </a:solidFill>
                <a:latin typeface="ui-sans-serif" pitchFamily="34" charset="0"/>
                <a:ea typeface="ui-sans-serif" pitchFamily="34" charset="-122"/>
                <a:cs typeface="ui-sans-serif" pitchFamily="34" charset="-120"/>
              </a:rPr>
              <a:t>4/8</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429500"/>
          </a:xfrm>
          <a:prstGeom prst="rect">
            <a:avLst/>
          </a:prstGeom>
        </p:spPr>
      </p:pic>
      <p:pic>
        <p:nvPicPr>
          <p:cNvPr id="3" name="Image 1" descr="preencoded.png"/>
          <p:cNvPicPr>
            <a:picLocks noChangeAspect="1"/>
          </p:cNvPicPr>
          <p:nvPr/>
        </p:nvPicPr>
        <p:blipFill>
          <a:blip r:embed="rId4"/>
          <a:stretch>
            <a:fillRect/>
          </a:stretch>
        </p:blipFill>
        <p:spPr>
          <a:xfrm>
            <a:off x="304800" y="304800"/>
            <a:ext cx="11582400" cy="647700"/>
          </a:xfrm>
          <a:prstGeom prst="rect">
            <a:avLst/>
          </a:prstGeom>
        </p:spPr>
      </p:pic>
      <p:pic>
        <p:nvPicPr>
          <p:cNvPr id="4" name="Image 2" descr="preencoded.png"/>
          <p:cNvPicPr>
            <a:picLocks noChangeAspect="1"/>
          </p:cNvPicPr>
          <p:nvPr/>
        </p:nvPicPr>
        <p:blipFill>
          <a:blip r:embed="rId5"/>
          <a:stretch>
            <a:fillRect/>
          </a:stretch>
        </p:blipFill>
        <p:spPr>
          <a:xfrm>
            <a:off x="304800" y="1181100"/>
            <a:ext cx="4495800" cy="3566071"/>
          </a:xfrm>
          <a:prstGeom prst="rect">
            <a:avLst/>
          </a:prstGeom>
        </p:spPr>
      </p:pic>
      <p:pic>
        <p:nvPicPr>
          <p:cNvPr id="5" name="Image 3" descr="preencoded.png"/>
          <p:cNvPicPr>
            <a:picLocks noChangeAspect="1"/>
          </p:cNvPicPr>
          <p:nvPr/>
        </p:nvPicPr>
        <p:blipFill>
          <a:blip r:embed="rId6"/>
          <a:stretch>
            <a:fillRect/>
          </a:stretch>
        </p:blipFill>
        <p:spPr>
          <a:xfrm>
            <a:off x="304800" y="3870871"/>
            <a:ext cx="4495800" cy="876300"/>
          </a:xfrm>
          <a:prstGeom prst="rect">
            <a:avLst/>
          </a:prstGeom>
        </p:spPr>
      </p:pic>
      <p:pic>
        <p:nvPicPr>
          <p:cNvPr id="6" name="Image 4" descr="preencoded.png"/>
          <p:cNvPicPr>
            <a:picLocks noChangeAspect="1"/>
          </p:cNvPicPr>
          <p:nvPr/>
        </p:nvPicPr>
        <p:blipFill>
          <a:blip r:embed="rId7"/>
          <a:stretch>
            <a:fillRect/>
          </a:stretch>
        </p:blipFill>
        <p:spPr>
          <a:xfrm>
            <a:off x="304800" y="5334000"/>
            <a:ext cx="4495800" cy="1790700"/>
          </a:xfrm>
          <a:prstGeom prst="rect">
            <a:avLst/>
          </a:prstGeom>
        </p:spPr>
      </p:pic>
      <p:pic>
        <p:nvPicPr>
          <p:cNvPr id="7" name="Image 5" descr="preencoded.png"/>
          <p:cNvPicPr>
            <a:picLocks noChangeAspect="1"/>
          </p:cNvPicPr>
          <p:nvPr/>
        </p:nvPicPr>
        <p:blipFill>
          <a:blip r:embed="rId8"/>
          <a:stretch>
            <a:fillRect/>
          </a:stretch>
        </p:blipFill>
        <p:spPr>
          <a:xfrm>
            <a:off x="495300" y="5562600"/>
            <a:ext cx="190500" cy="190500"/>
          </a:xfrm>
          <a:prstGeom prst="rect">
            <a:avLst/>
          </a:prstGeom>
        </p:spPr>
      </p:pic>
      <p:pic>
        <p:nvPicPr>
          <p:cNvPr id="8" name="Image 6" descr="preencoded.png"/>
          <p:cNvPicPr>
            <a:picLocks noChangeAspect="1"/>
          </p:cNvPicPr>
          <p:nvPr/>
        </p:nvPicPr>
        <p:blipFill>
          <a:blip r:embed="rId9"/>
          <a:stretch>
            <a:fillRect/>
          </a:stretch>
        </p:blipFill>
        <p:spPr>
          <a:xfrm>
            <a:off x="495300" y="5867400"/>
            <a:ext cx="1028700" cy="38100"/>
          </a:xfrm>
          <a:prstGeom prst="rect">
            <a:avLst/>
          </a:prstGeom>
        </p:spPr>
      </p:pic>
      <p:pic>
        <p:nvPicPr>
          <p:cNvPr id="9" name="Image 7" descr="preencoded.png"/>
          <p:cNvPicPr>
            <a:picLocks noChangeAspect="1"/>
          </p:cNvPicPr>
          <p:nvPr/>
        </p:nvPicPr>
        <p:blipFill>
          <a:blip r:embed="rId10"/>
          <a:stretch>
            <a:fillRect/>
          </a:stretch>
        </p:blipFill>
        <p:spPr>
          <a:xfrm>
            <a:off x="5029200" y="1181100"/>
            <a:ext cx="6858000" cy="3962400"/>
          </a:xfrm>
          <a:prstGeom prst="rect">
            <a:avLst/>
          </a:prstGeom>
        </p:spPr>
      </p:pic>
      <p:pic>
        <p:nvPicPr>
          <p:cNvPr id="10" name="Image 8" descr="preencoded.png"/>
          <p:cNvPicPr>
            <a:picLocks noChangeAspect="1"/>
          </p:cNvPicPr>
          <p:nvPr/>
        </p:nvPicPr>
        <p:blipFill>
          <a:blip r:embed="rId11"/>
          <a:stretch>
            <a:fillRect/>
          </a:stretch>
        </p:blipFill>
        <p:spPr>
          <a:xfrm>
            <a:off x="5219700" y="1400175"/>
            <a:ext cx="228600" cy="228600"/>
          </a:xfrm>
          <a:prstGeom prst="rect">
            <a:avLst/>
          </a:prstGeom>
        </p:spPr>
      </p:pic>
      <p:pic>
        <p:nvPicPr>
          <p:cNvPr id="11" name="Image 9" descr="preencoded.png"/>
          <p:cNvPicPr>
            <a:picLocks noChangeAspect="1"/>
          </p:cNvPicPr>
          <p:nvPr/>
        </p:nvPicPr>
        <p:blipFill>
          <a:blip r:embed="rId12"/>
          <a:stretch>
            <a:fillRect/>
          </a:stretch>
        </p:blipFill>
        <p:spPr>
          <a:xfrm>
            <a:off x="5219700" y="1790700"/>
            <a:ext cx="1619250" cy="38100"/>
          </a:xfrm>
          <a:prstGeom prst="rect">
            <a:avLst/>
          </a:prstGeom>
        </p:spPr>
      </p:pic>
      <p:pic>
        <p:nvPicPr>
          <p:cNvPr id="12" name="Image 10" descr="preencoded.png"/>
          <p:cNvPicPr>
            <a:picLocks noChangeAspect="1"/>
          </p:cNvPicPr>
          <p:nvPr/>
        </p:nvPicPr>
        <p:blipFill>
          <a:blip r:embed="rId13"/>
          <a:stretch>
            <a:fillRect/>
          </a:stretch>
        </p:blipFill>
        <p:spPr>
          <a:xfrm>
            <a:off x="5219700" y="1981200"/>
            <a:ext cx="3162300" cy="1600200"/>
          </a:xfrm>
          <a:prstGeom prst="rect">
            <a:avLst/>
          </a:prstGeom>
        </p:spPr>
      </p:pic>
      <p:pic>
        <p:nvPicPr>
          <p:cNvPr id="13" name="Image 11" descr="preencoded.png"/>
          <p:cNvPicPr>
            <a:picLocks noChangeAspect="1"/>
          </p:cNvPicPr>
          <p:nvPr/>
        </p:nvPicPr>
        <p:blipFill>
          <a:blip r:embed="rId14"/>
          <a:stretch>
            <a:fillRect/>
          </a:stretch>
        </p:blipFill>
        <p:spPr>
          <a:xfrm>
            <a:off x="5372100" y="2209800"/>
            <a:ext cx="305246" cy="381000"/>
          </a:xfrm>
          <a:prstGeom prst="rect">
            <a:avLst/>
          </a:prstGeom>
        </p:spPr>
      </p:pic>
      <p:pic>
        <p:nvPicPr>
          <p:cNvPr id="14" name="Image 12" descr="preencoded.png"/>
          <p:cNvPicPr>
            <a:picLocks noChangeAspect="1"/>
          </p:cNvPicPr>
          <p:nvPr/>
        </p:nvPicPr>
        <p:blipFill>
          <a:blip r:embed="rId15"/>
          <a:stretch>
            <a:fillRect/>
          </a:stretch>
        </p:blipFill>
        <p:spPr>
          <a:xfrm>
            <a:off x="5429399" y="2324100"/>
            <a:ext cx="190500" cy="152400"/>
          </a:xfrm>
          <a:prstGeom prst="rect">
            <a:avLst/>
          </a:prstGeom>
        </p:spPr>
      </p:pic>
      <p:pic>
        <p:nvPicPr>
          <p:cNvPr id="15" name="Image 13" descr="preencoded.png"/>
          <p:cNvPicPr>
            <a:picLocks noChangeAspect="1"/>
          </p:cNvPicPr>
          <p:nvPr/>
        </p:nvPicPr>
        <p:blipFill>
          <a:blip r:embed="rId16"/>
          <a:stretch>
            <a:fillRect/>
          </a:stretch>
        </p:blipFill>
        <p:spPr>
          <a:xfrm>
            <a:off x="8534400" y="1981200"/>
            <a:ext cx="3162300" cy="1600200"/>
          </a:xfrm>
          <a:prstGeom prst="rect">
            <a:avLst/>
          </a:prstGeom>
        </p:spPr>
      </p:pic>
      <p:pic>
        <p:nvPicPr>
          <p:cNvPr id="16" name="Image 14" descr="preencoded.png"/>
          <p:cNvPicPr>
            <a:picLocks noChangeAspect="1"/>
          </p:cNvPicPr>
          <p:nvPr/>
        </p:nvPicPr>
        <p:blipFill>
          <a:blip r:embed="rId17"/>
          <a:stretch>
            <a:fillRect/>
          </a:stretch>
        </p:blipFill>
        <p:spPr>
          <a:xfrm>
            <a:off x="8686800" y="2133600"/>
            <a:ext cx="381000" cy="381000"/>
          </a:xfrm>
          <a:prstGeom prst="rect">
            <a:avLst/>
          </a:prstGeom>
        </p:spPr>
      </p:pic>
      <p:pic>
        <p:nvPicPr>
          <p:cNvPr id="17" name="Image 15" descr="preencoded.png"/>
          <p:cNvPicPr>
            <a:picLocks noChangeAspect="1"/>
          </p:cNvPicPr>
          <p:nvPr/>
        </p:nvPicPr>
        <p:blipFill>
          <a:blip r:embed="rId18"/>
          <a:stretch>
            <a:fillRect/>
          </a:stretch>
        </p:blipFill>
        <p:spPr>
          <a:xfrm>
            <a:off x="8820150" y="2247900"/>
            <a:ext cx="114300" cy="152400"/>
          </a:xfrm>
          <a:prstGeom prst="rect">
            <a:avLst/>
          </a:prstGeom>
        </p:spPr>
      </p:pic>
      <p:pic>
        <p:nvPicPr>
          <p:cNvPr id="18" name="Image 16" descr="preencoded.png"/>
          <p:cNvPicPr>
            <a:picLocks noChangeAspect="1"/>
          </p:cNvPicPr>
          <p:nvPr/>
        </p:nvPicPr>
        <p:blipFill>
          <a:blip r:embed="rId19"/>
          <a:stretch>
            <a:fillRect/>
          </a:stretch>
        </p:blipFill>
        <p:spPr>
          <a:xfrm>
            <a:off x="5219700" y="3733800"/>
            <a:ext cx="3162300" cy="1219200"/>
          </a:xfrm>
          <a:prstGeom prst="rect">
            <a:avLst/>
          </a:prstGeom>
        </p:spPr>
      </p:pic>
      <p:pic>
        <p:nvPicPr>
          <p:cNvPr id="19" name="Image 17" descr="preencoded.png"/>
          <p:cNvPicPr>
            <a:picLocks noChangeAspect="1"/>
          </p:cNvPicPr>
          <p:nvPr/>
        </p:nvPicPr>
        <p:blipFill>
          <a:blip r:embed="rId20"/>
          <a:stretch>
            <a:fillRect/>
          </a:stretch>
        </p:blipFill>
        <p:spPr>
          <a:xfrm>
            <a:off x="5372100" y="3886200"/>
            <a:ext cx="381000" cy="381000"/>
          </a:xfrm>
          <a:prstGeom prst="rect">
            <a:avLst/>
          </a:prstGeom>
        </p:spPr>
      </p:pic>
      <p:pic>
        <p:nvPicPr>
          <p:cNvPr id="20" name="Image 18" descr="preencoded.png"/>
          <p:cNvPicPr>
            <a:picLocks noChangeAspect="1"/>
          </p:cNvPicPr>
          <p:nvPr/>
        </p:nvPicPr>
        <p:blipFill>
          <a:blip r:embed="rId21"/>
          <a:stretch>
            <a:fillRect/>
          </a:stretch>
        </p:blipFill>
        <p:spPr>
          <a:xfrm>
            <a:off x="5467350" y="4000500"/>
            <a:ext cx="190500" cy="152400"/>
          </a:xfrm>
          <a:prstGeom prst="rect">
            <a:avLst/>
          </a:prstGeom>
        </p:spPr>
      </p:pic>
      <p:pic>
        <p:nvPicPr>
          <p:cNvPr id="21" name="Image 19" descr="preencoded.png"/>
          <p:cNvPicPr>
            <a:picLocks noChangeAspect="1"/>
          </p:cNvPicPr>
          <p:nvPr/>
        </p:nvPicPr>
        <p:blipFill>
          <a:blip r:embed="rId22"/>
          <a:stretch>
            <a:fillRect/>
          </a:stretch>
        </p:blipFill>
        <p:spPr>
          <a:xfrm>
            <a:off x="8534400" y="3733800"/>
            <a:ext cx="3162300" cy="1219200"/>
          </a:xfrm>
          <a:prstGeom prst="rect">
            <a:avLst/>
          </a:prstGeom>
        </p:spPr>
      </p:pic>
      <p:pic>
        <p:nvPicPr>
          <p:cNvPr id="22" name="Image 20" descr="preencoded.png"/>
          <p:cNvPicPr>
            <a:picLocks noChangeAspect="1"/>
          </p:cNvPicPr>
          <p:nvPr/>
        </p:nvPicPr>
        <p:blipFill>
          <a:blip r:embed="rId23"/>
          <a:stretch>
            <a:fillRect/>
          </a:stretch>
        </p:blipFill>
        <p:spPr>
          <a:xfrm>
            <a:off x="8686800" y="3886200"/>
            <a:ext cx="381000" cy="381000"/>
          </a:xfrm>
          <a:prstGeom prst="rect">
            <a:avLst/>
          </a:prstGeom>
        </p:spPr>
      </p:pic>
      <p:pic>
        <p:nvPicPr>
          <p:cNvPr id="23" name="Image 21" descr="preencoded.png"/>
          <p:cNvPicPr>
            <a:picLocks noChangeAspect="1"/>
          </p:cNvPicPr>
          <p:nvPr/>
        </p:nvPicPr>
        <p:blipFill>
          <a:blip r:embed="rId24"/>
          <a:stretch>
            <a:fillRect/>
          </a:stretch>
        </p:blipFill>
        <p:spPr>
          <a:xfrm>
            <a:off x="8782050" y="4000500"/>
            <a:ext cx="190500" cy="152400"/>
          </a:xfrm>
          <a:prstGeom prst="rect">
            <a:avLst/>
          </a:prstGeom>
        </p:spPr>
      </p:pic>
      <p:pic>
        <p:nvPicPr>
          <p:cNvPr id="24" name="Image 22" descr="preencoded.png"/>
          <p:cNvPicPr>
            <a:picLocks noChangeAspect="1"/>
          </p:cNvPicPr>
          <p:nvPr/>
        </p:nvPicPr>
        <p:blipFill>
          <a:blip r:embed="rId25"/>
          <a:stretch>
            <a:fillRect/>
          </a:stretch>
        </p:blipFill>
        <p:spPr>
          <a:xfrm>
            <a:off x="5029200" y="5295900"/>
            <a:ext cx="6858000" cy="1828800"/>
          </a:xfrm>
          <a:prstGeom prst="rect">
            <a:avLst/>
          </a:prstGeom>
        </p:spPr>
      </p:pic>
      <p:pic>
        <p:nvPicPr>
          <p:cNvPr id="25" name="Image 23" descr="preencoded.png"/>
          <p:cNvPicPr>
            <a:picLocks noChangeAspect="1"/>
          </p:cNvPicPr>
          <p:nvPr/>
        </p:nvPicPr>
        <p:blipFill>
          <a:blip r:embed="rId26"/>
          <a:stretch>
            <a:fillRect/>
          </a:stretch>
        </p:blipFill>
        <p:spPr>
          <a:xfrm>
            <a:off x="5219700" y="5486400"/>
            <a:ext cx="381000" cy="381000"/>
          </a:xfrm>
          <a:prstGeom prst="rect">
            <a:avLst/>
          </a:prstGeom>
        </p:spPr>
      </p:pic>
      <p:pic>
        <p:nvPicPr>
          <p:cNvPr id="26" name="Image 24" descr="preencoded.png"/>
          <p:cNvPicPr>
            <a:picLocks noChangeAspect="1"/>
          </p:cNvPicPr>
          <p:nvPr/>
        </p:nvPicPr>
        <p:blipFill>
          <a:blip r:embed="rId27"/>
          <a:stretch>
            <a:fillRect/>
          </a:stretch>
        </p:blipFill>
        <p:spPr>
          <a:xfrm>
            <a:off x="5353050" y="5600700"/>
            <a:ext cx="114300" cy="152400"/>
          </a:xfrm>
          <a:prstGeom prst="rect">
            <a:avLst/>
          </a:prstGeom>
        </p:spPr>
      </p:pic>
      <p:pic>
        <p:nvPicPr>
          <p:cNvPr id="27" name="Image 25" descr="preencoded.png"/>
          <p:cNvPicPr>
            <a:picLocks noChangeAspect="1"/>
          </p:cNvPicPr>
          <p:nvPr/>
        </p:nvPicPr>
        <p:blipFill>
          <a:blip r:embed="rId28"/>
          <a:stretch>
            <a:fillRect/>
          </a:stretch>
        </p:blipFill>
        <p:spPr>
          <a:xfrm>
            <a:off x="5219700" y="5943600"/>
            <a:ext cx="1079450" cy="38100"/>
          </a:xfrm>
          <a:prstGeom prst="rect">
            <a:avLst/>
          </a:prstGeom>
        </p:spPr>
      </p:pic>
      <p:sp>
        <p:nvSpPr>
          <p:cNvPr id="28" name="Text 0"/>
          <p:cNvSpPr/>
          <p:nvPr/>
        </p:nvSpPr>
        <p:spPr>
          <a:xfrm>
            <a:off x="533400" y="457200"/>
            <a:ext cx="111252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Background and Challenges</a:t>
            </a:r>
            <a:endParaRPr lang="en-US" sz="2250" dirty="0"/>
          </a:p>
        </p:txBody>
      </p:sp>
      <p:sp>
        <p:nvSpPr>
          <p:cNvPr id="29" name="Text 1"/>
          <p:cNvSpPr/>
          <p:nvPr/>
        </p:nvSpPr>
        <p:spPr>
          <a:xfrm>
            <a:off x="495300" y="4061371"/>
            <a:ext cx="4114800" cy="266700"/>
          </a:xfrm>
          <a:prstGeom prst="rect">
            <a:avLst/>
          </a:prstGeom>
          <a:noFill/>
          <a:ln/>
        </p:spPr>
        <p:txBody>
          <a:bodyPr vert="horz" wrap="square" lIns="0" tIns="0" rIns="0" bIns="0" rtlCol="0" anchor="t"/>
          <a:lstStyle/>
          <a:p>
            <a:pPr marL="0" indent="0">
              <a:lnSpc>
                <a:spcPts val="2100"/>
              </a:lnSpc>
              <a:buNone/>
            </a:pPr>
            <a:r>
              <a:rPr lang="en-US" sz="1500" b="1" dirty="0">
                <a:solidFill>
                  <a:srgbClr val="FFFFFF"/>
                </a:solidFill>
                <a:latin typeface="ui-sans-serif" pitchFamily="34" charset="0"/>
                <a:ea typeface="ui-sans-serif" pitchFamily="34" charset="-122"/>
                <a:cs typeface="ui-sans-serif" pitchFamily="34" charset="-120"/>
              </a:rPr>
              <a:t>Digital Challenges</a:t>
            </a:r>
            <a:endParaRPr lang="en-US" sz="1500" dirty="0"/>
          </a:p>
        </p:txBody>
      </p:sp>
      <p:sp>
        <p:nvSpPr>
          <p:cNvPr id="30" name="Text 2"/>
          <p:cNvSpPr/>
          <p:nvPr/>
        </p:nvSpPr>
        <p:spPr>
          <a:xfrm>
            <a:off x="495300" y="4366171"/>
            <a:ext cx="4937760" cy="190500"/>
          </a:xfrm>
          <a:prstGeom prst="rect">
            <a:avLst/>
          </a:prstGeom>
          <a:noFill/>
          <a:ln/>
        </p:spPr>
        <p:txBody>
          <a:bodyPr vert="horz" wrap="square" lIns="0" tIns="0" rIns="0" bIns="0" rtlCol="0" anchor="t"/>
          <a:lstStyle/>
          <a:p>
            <a:pPr marL="0" indent="0">
              <a:lnSpc>
                <a:spcPts val="1500"/>
              </a:lnSpc>
              <a:buNone/>
            </a:pPr>
            <a:r>
              <a:rPr lang="en-US" sz="1050" dirty="0">
                <a:solidFill>
                  <a:srgbClr val="E5E7EB"/>
                </a:solidFill>
                <a:latin typeface="ui-sans-serif" pitchFamily="34" charset="0"/>
                <a:ea typeface="ui-sans-serif" pitchFamily="34" charset="-122"/>
                <a:cs typeface="ui-sans-serif" pitchFamily="34" charset="-120"/>
              </a:rPr>
              <a:t>Young people face numerous challenges in the digital world</a:t>
            </a:r>
            <a:endParaRPr lang="en-US" sz="1050" dirty="0"/>
          </a:p>
        </p:txBody>
      </p:sp>
      <p:sp>
        <p:nvSpPr>
          <p:cNvPr id="31" name="Text 3"/>
          <p:cNvSpPr/>
          <p:nvPr/>
        </p:nvSpPr>
        <p:spPr>
          <a:xfrm>
            <a:off x="762000" y="5524500"/>
            <a:ext cx="493776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 Cross-Border Challenge</a:t>
            </a:r>
            <a:endParaRPr lang="en-US" sz="1500" dirty="0"/>
          </a:p>
        </p:txBody>
      </p:sp>
      <p:sp>
        <p:nvSpPr>
          <p:cNvPr id="32" name="Text 4"/>
          <p:cNvSpPr/>
          <p:nvPr/>
        </p:nvSpPr>
        <p:spPr>
          <a:xfrm>
            <a:off x="495300" y="6019800"/>
            <a:ext cx="4114800" cy="9144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Both Lithuania and Latvia face similar challenges in youth work, particularly in reaching socially excluded young people who spend a significant amount of time online.</a:t>
            </a:r>
            <a:endParaRPr lang="en-US" sz="1200" dirty="0"/>
          </a:p>
        </p:txBody>
      </p:sp>
      <p:sp>
        <p:nvSpPr>
          <p:cNvPr id="33" name="Text 5"/>
          <p:cNvSpPr/>
          <p:nvPr/>
        </p:nvSpPr>
        <p:spPr>
          <a:xfrm>
            <a:off x="5524500" y="1371600"/>
            <a:ext cx="64770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 Key Challenges</a:t>
            </a:r>
            <a:endParaRPr lang="en-US" sz="1800" dirty="0"/>
          </a:p>
        </p:txBody>
      </p:sp>
      <p:sp>
        <p:nvSpPr>
          <p:cNvPr id="34" name="Text 6"/>
          <p:cNvSpPr/>
          <p:nvPr/>
        </p:nvSpPr>
        <p:spPr>
          <a:xfrm>
            <a:off x="5791646" y="2133600"/>
            <a:ext cx="2437954" cy="533400"/>
          </a:xfrm>
          <a:prstGeom prst="rect">
            <a:avLst/>
          </a:prstGeom>
          <a:noFill/>
          <a:ln/>
        </p:spPr>
        <p:txBody>
          <a:bodyPr vert="horz" wrap="square" lIns="0" tIns="0" rIns="0" bIns="0" rtlCol="0" anchor="t"/>
          <a:lstStyle/>
          <a:p>
            <a:pPr marL="0" indent="0">
              <a:lnSpc>
                <a:spcPts val="2100"/>
              </a:lnSpc>
              <a:buNone/>
            </a:pPr>
            <a:r>
              <a:rPr lang="en-US" sz="1350" b="1" dirty="0">
                <a:solidFill>
                  <a:srgbClr val="1F2937"/>
                </a:solidFill>
                <a:latin typeface="ui-sans-serif" pitchFamily="34" charset="0"/>
                <a:ea typeface="ui-sans-serif" pitchFamily="34" charset="-122"/>
                <a:cs typeface="ui-sans-serif" pitchFamily="34" charset="-120"/>
              </a:rPr>
              <a:t>Cyberbullying &amp; Disinformation</a:t>
            </a:r>
            <a:endParaRPr lang="en-US" sz="1350" dirty="0"/>
          </a:p>
        </p:txBody>
      </p:sp>
      <p:sp>
        <p:nvSpPr>
          <p:cNvPr id="35" name="Text 7"/>
          <p:cNvSpPr/>
          <p:nvPr/>
        </p:nvSpPr>
        <p:spPr>
          <a:xfrm>
            <a:off x="5829300" y="2743200"/>
            <a:ext cx="2400300" cy="6858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Increased exposure to cyberbullying and disinformation online</a:t>
            </a:r>
            <a:endParaRPr lang="en-US" sz="1200" dirty="0"/>
          </a:p>
        </p:txBody>
      </p:sp>
      <p:sp>
        <p:nvSpPr>
          <p:cNvPr id="36" name="Text 8"/>
          <p:cNvSpPr/>
          <p:nvPr/>
        </p:nvSpPr>
        <p:spPr>
          <a:xfrm>
            <a:off x="9182100" y="2190750"/>
            <a:ext cx="2271534" cy="266700"/>
          </a:xfrm>
          <a:prstGeom prst="rect">
            <a:avLst/>
          </a:prstGeom>
          <a:noFill/>
          <a:ln/>
        </p:spPr>
        <p:txBody>
          <a:bodyPr vert="horz" wrap="square" lIns="0" tIns="0" rIns="0" bIns="0" rtlCol="0" anchor="t"/>
          <a:lstStyle/>
          <a:p>
            <a:pPr marL="0" indent="0">
              <a:lnSpc>
                <a:spcPts val="2100"/>
              </a:lnSpc>
              <a:buNone/>
            </a:pPr>
            <a:r>
              <a:rPr lang="en-US" sz="1350" b="1" dirty="0">
                <a:solidFill>
                  <a:srgbClr val="1F2937"/>
                </a:solidFill>
                <a:latin typeface="ui-sans-serif" pitchFamily="34" charset="0"/>
                <a:ea typeface="ui-sans-serif" pitchFamily="34" charset="-122"/>
                <a:cs typeface="ui-sans-serif" pitchFamily="34" charset="-120"/>
              </a:rPr>
              <a:t>Digital Dependency</a:t>
            </a:r>
            <a:endParaRPr lang="en-US" sz="1350" dirty="0"/>
          </a:p>
        </p:txBody>
      </p:sp>
      <p:sp>
        <p:nvSpPr>
          <p:cNvPr id="37" name="Text 9"/>
          <p:cNvSpPr/>
          <p:nvPr/>
        </p:nvSpPr>
        <p:spPr>
          <a:xfrm>
            <a:off x="9144000" y="2590800"/>
            <a:ext cx="24003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Risk of excessive screen time and digital dependency</a:t>
            </a:r>
            <a:endParaRPr lang="en-US" sz="1200" dirty="0"/>
          </a:p>
        </p:txBody>
      </p:sp>
      <p:sp>
        <p:nvSpPr>
          <p:cNvPr id="38" name="Text 10"/>
          <p:cNvSpPr/>
          <p:nvPr/>
        </p:nvSpPr>
        <p:spPr>
          <a:xfrm>
            <a:off x="5867400" y="3943350"/>
            <a:ext cx="1769507" cy="266700"/>
          </a:xfrm>
          <a:prstGeom prst="rect">
            <a:avLst/>
          </a:prstGeom>
          <a:noFill/>
          <a:ln/>
        </p:spPr>
        <p:txBody>
          <a:bodyPr vert="horz" wrap="square" lIns="0" tIns="0" rIns="0" bIns="0" rtlCol="0" anchor="t"/>
          <a:lstStyle/>
          <a:p>
            <a:pPr marL="0" indent="0">
              <a:lnSpc>
                <a:spcPts val="2100"/>
              </a:lnSpc>
              <a:buNone/>
            </a:pPr>
            <a:r>
              <a:rPr lang="en-US" sz="1350" b="1" dirty="0">
                <a:solidFill>
                  <a:srgbClr val="1F2937"/>
                </a:solidFill>
                <a:latin typeface="ui-sans-serif" pitchFamily="34" charset="0"/>
                <a:ea typeface="ui-sans-serif" pitchFamily="34" charset="-122"/>
                <a:cs typeface="ui-sans-serif" pitchFamily="34" charset="-120"/>
              </a:rPr>
              <a:t>Social Isolation</a:t>
            </a:r>
            <a:endParaRPr lang="en-US" sz="1350" dirty="0"/>
          </a:p>
        </p:txBody>
      </p:sp>
      <p:sp>
        <p:nvSpPr>
          <p:cNvPr id="39" name="Text 11"/>
          <p:cNvSpPr/>
          <p:nvPr/>
        </p:nvSpPr>
        <p:spPr>
          <a:xfrm>
            <a:off x="5829300" y="4343400"/>
            <a:ext cx="24003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Social isolation due to lack of real-life interaction</a:t>
            </a:r>
            <a:endParaRPr lang="en-US" sz="1200" dirty="0"/>
          </a:p>
        </p:txBody>
      </p:sp>
      <p:sp>
        <p:nvSpPr>
          <p:cNvPr id="40" name="Text 12"/>
          <p:cNvSpPr/>
          <p:nvPr/>
        </p:nvSpPr>
        <p:spPr>
          <a:xfrm>
            <a:off x="9182100" y="3943350"/>
            <a:ext cx="1984177" cy="266700"/>
          </a:xfrm>
          <a:prstGeom prst="rect">
            <a:avLst/>
          </a:prstGeom>
          <a:noFill/>
          <a:ln/>
        </p:spPr>
        <p:txBody>
          <a:bodyPr vert="horz" wrap="square" lIns="0" tIns="0" rIns="0" bIns="0" rtlCol="0" anchor="t"/>
          <a:lstStyle/>
          <a:p>
            <a:pPr marL="0" indent="0">
              <a:lnSpc>
                <a:spcPts val="2100"/>
              </a:lnSpc>
              <a:buNone/>
            </a:pPr>
            <a:r>
              <a:rPr lang="en-US" sz="1350" b="1" dirty="0">
                <a:solidFill>
                  <a:srgbClr val="1F2937"/>
                </a:solidFill>
                <a:latin typeface="ui-sans-serif" pitchFamily="34" charset="0"/>
                <a:ea typeface="ui-sans-serif" pitchFamily="34" charset="-122"/>
                <a:cs typeface="ui-sans-serif" pitchFamily="34" charset="-120"/>
              </a:rPr>
              <a:t>Digital Skills Gap</a:t>
            </a:r>
            <a:endParaRPr lang="en-US" sz="1350" dirty="0"/>
          </a:p>
        </p:txBody>
      </p:sp>
      <p:sp>
        <p:nvSpPr>
          <p:cNvPr id="41" name="Text 13"/>
          <p:cNvSpPr/>
          <p:nvPr/>
        </p:nvSpPr>
        <p:spPr>
          <a:xfrm>
            <a:off x="9144000" y="4343400"/>
            <a:ext cx="24003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Insufficient digital skills among youth workers</a:t>
            </a:r>
            <a:endParaRPr lang="en-US" sz="1200" dirty="0"/>
          </a:p>
        </p:txBody>
      </p:sp>
      <p:sp>
        <p:nvSpPr>
          <p:cNvPr id="42" name="Text 14"/>
          <p:cNvSpPr/>
          <p:nvPr/>
        </p:nvSpPr>
        <p:spPr>
          <a:xfrm>
            <a:off x="5715000" y="5543550"/>
            <a:ext cx="2846784"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Impact on Youth Work</a:t>
            </a:r>
            <a:endParaRPr lang="en-US" sz="1500" dirty="0"/>
          </a:p>
        </p:txBody>
      </p:sp>
      <p:sp>
        <p:nvSpPr>
          <p:cNvPr id="43" name="Text 15"/>
          <p:cNvSpPr/>
          <p:nvPr/>
        </p:nvSpPr>
        <p:spPr>
          <a:xfrm>
            <a:off x="5486400" y="60960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374151"/>
                </a:solidFill>
                <a:latin typeface="ui-sans-serif" pitchFamily="34" charset="0"/>
                <a:ea typeface="ui-sans-serif" pitchFamily="34" charset="-122"/>
                <a:cs typeface="ui-sans-serif" pitchFamily="34" charset="-120"/>
              </a:rPr>
              <a:t>Limited effectiveness of traditional youth work methods in digital contexts</a:t>
            </a:r>
            <a:endParaRPr lang="en-US" sz="1200" dirty="0"/>
          </a:p>
        </p:txBody>
      </p:sp>
      <p:sp>
        <p:nvSpPr>
          <p:cNvPr id="44" name="Text 16"/>
          <p:cNvSpPr/>
          <p:nvPr/>
        </p:nvSpPr>
        <p:spPr>
          <a:xfrm>
            <a:off x="5486400" y="64008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374151"/>
                </a:solidFill>
                <a:latin typeface="ui-sans-serif" pitchFamily="34" charset="0"/>
                <a:ea typeface="ui-sans-serif" pitchFamily="34" charset="-122"/>
                <a:cs typeface="ui-sans-serif" pitchFamily="34" charset="-120"/>
              </a:rPr>
              <a:t>Need for innovative approaches to engage socially excluded young people</a:t>
            </a:r>
            <a:endParaRPr lang="en-US" sz="1200" dirty="0"/>
          </a:p>
        </p:txBody>
      </p:sp>
      <p:sp>
        <p:nvSpPr>
          <p:cNvPr id="45" name="Text 17"/>
          <p:cNvSpPr/>
          <p:nvPr/>
        </p:nvSpPr>
        <p:spPr>
          <a:xfrm>
            <a:off x="5486400" y="67056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en-US" sz="1200" dirty="0">
                <a:solidFill>
                  <a:srgbClr val="374151"/>
                </a:solidFill>
                <a:latin typeface="ui-sans-serif" pitchFamily="34" charset="0"/>
                <a:ea typeface="ui-sans-serif" pitchFamily="34" charset="-122"/>
                <a:cs typeface="ui-sans-serif" pitchFamily="34" charset="-120"/>
              </a:rPr>
              <a:t>Requirement for digital literacy and online safety skills</a:t>
            </a:r>
            <a:endParaRPr lang="en-US" sz="1200" dirty="0"/>
          </a:p>
        </p:txBody>
      </p:sp>
      <p:sp>
        <p:nvSpPr>
          <p:cNvPr id="46" name="Text 18"/>
          <p:cNvSpPr/>
          <p:nvPr/>
        </p:nvSpPr>
        <p:spPr>
          <a:xfrm>
            <a:off x="11794331" y="7048500"/>
            <a:ext cx="294322" cy="228600"/>
          </a:xfrm>
          <a:prstGeom prst="rect">
            <a:avLst/>
          </a:prstGeom>
          <a:noFill/>
          <a:ln/>
        </p:spPr>
        <p:txBody>
          <a:bodyPr vert="horz" wrap="square" lIns="0" tIns="0" rIns="0" bIns="0" rtlCol="0" anchor="t"/>
          <a:lstStyle/>
          <a:p>
            <a:pPr marL="0" indent="0">
              <a:lnSpc>
                <a:spcPts val="1800"/>
              </a:lnSpc>
              <a:buNone/>
            </a:pPr>
            <a:r>
              <a:rPr lang="en-US" sz="1200" dirty="0">
                <a:solidFill>
                  <a:srgbClr val="6B7280"/>
                </a:solidFill>
                <a:latin typeface="ui-sans-serif" pitchFamily="34" charset="0"/>
                <a:ea typeface="ui-sans-serif" pitchFamily="34" charset="-122"/>
                <a:cs typeface="ui-sans-serif" pitchFamily="34" charset="-120"/>
              </a:rPr>
              <a:t>5/8</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28600" y="228600"/>
            <a:ext cx="11734800" cy="647700"/>
          </a:xfrm>
          <a:prstGeom prst="rect">
            <a:avLst/>
          </a:prstGeom>
        </p:spPr>
      </p:pic>
      <p:pic>
        <p:nvPicPr>
          <p:cNvPr id="4" name="Image 2" descr="preencoded.png"/>
          <p:cNvPicPr>
            <a:picLocks noChangeAspect="1"/>
          </p:cNvPicPr>
          <p:nvPr/>
        </p:nvPicPr>
        <p:blipFill>
          <a:blip r:embed="rId5"/>
          <a:stretch>
            <a:fillRect/>
          </a:stretch>
        </p:blipFill>
        <p:spPr>
          <a:xfrm>
            <a:off x="228600" y="1104900"/>
            <a:ext cx="3810000" cy="1676400"/>
          </a:xfrm>
          <a:prstGeom prst="rect">
            <a:avLst/>
          </a:prstGeom>
        </p:spPr>
      </p:pic>
      <p:pic>
        <p:nvPicPr>
          <p:cNvPr id="5" name="Image 3" descr="preencoded.png"/>
          <p:cNvPicPr>
            <a:picLocks noChangeAspect="1"/>
          </p:cNvPicPr>
          <p:nvPr/>
        </p:nvPicPr>
        <p:blipFill>
          <a:blip r:embed="rId6"/>
          <a:stretch>
            <a:fillRect/>
          </a:stretch>
        </p:blipFill>
        <p:spPr>
          <a:xfrm>
            <a:off x="381000" y="1285875"/>
            <a:ext cx="374749" cy="476250"/>
          </a:xfrm>
          <a:prstGeom prst="rect">
            <a:avLst/>
          </a:prstGeom>
        </p:spPr>
      </p:pic>
      <p:pic>
        <p:nvPicPr>
          <p:cNvPr id="6" name="Image 4" descr="preencoded.png"/>
          <p:cNvPicPr>
            <a:picLocks noChangeAspect="1"/>
          </p:cNvPicPr>
          <p:nvPr/>
        </p:nvPicPr>
        <p:blipFill>
          <a:blip r:embed="rId7"/>
          <a:stretch>
            <a:fillRect/>
          </a:stretch>
        </p:blipFill>
        <p:spPr>
          <a:xfrm>
            <a:off x="458837" y="1390650"/>
            <a:ext cx="219075" cy="266700"/>
          </a:xfrm>
          <a:prstGeom prst="rect">
            <a:avLst/>
          </a:prstGeom>
        </p:spPr>
      </p:pic>
      <p:pic>
        <p:nvPicPr>
          <p:cNvPr id="7" name="Image 5" descr="preencoded.png"/>
          <p:cNvPicPr>
            <a:picLocks noChangeAspect="1"/>
          </p:cNvPicPr>
          <p:nvPr/>
        </p:nvPicPr>
        <p:blipFill>
          <a:blip r:embed="rId8"/>
          <a:stretch>
            <a:fillRect/>
          </a:stretch>
        </p:blipFill>
        <p:spPr>
          <a:xfrm>
            <a:off x="381000" y="1905000"/>
            <a:ext cx="876300" cy="38100"/>
          </a:xfrm>
          <a:prstGeom prst="rect">
            <a:avLst/>
          </a:prstGeom>
        </p:spPr>
      </p:pic>
      <p:pic>
        <p:nvPicPr>
          <p:cNvPr id="8" name="Image 6" descr="preencoded.png"/>
          <p:cNvPicPr>
            <a:picLocks noChangeAspect="1"/>
          </p:cNvPicPr>
          <p:nvPr/>
        </p:nvPicPr>
        <p:blipFill>
          <a:blip r:embed="rId9"/>
          <a:stretch>
            <a:fillRect/>
          </a:stretch>
        </p:blipFill>
        <p:spPr>
          <a:xfrm>
            <a:off x="228600" y="2933700"/>
            <a:ext cx="3810000" cy="1600200"/>
          </a:xfrm>
          <a:prstGeom prst="rect">
            <a:avLst/>
          </a:prstGeom>
        </p:spPr>
      </p:pic>
      <p:pic>
        <p:nvPicPr>
          <p:cNvPr id="9" name="Image 7" descr="preencoded.png"/>
          <p:cNvPicPr>
            <a:picLocks noChangeAspect="1"/>
          </p:cNvPicPr>
          <p:nvPr/>
        </p:nvPicPr>
        <p:blipFill>
          <a:blip r:embed="rId10"/>
          <a:stretch>
            <a:fillRect/>
          </a:stretch>
        </p:blipFill>
        <p:spPr>
          <a:xfrm>
            <a:off x="381000" y="3114675"/>
            <a:ext cx="366861" cy="476250"/>
          </a:xfrm>
          <a:prstGeom prst="rect">
            <a:avLst/>
          </a:prstGeom>
        </p:spPr>
      </p:pic>
      <p:pic>
        <p:nvPicPr>
          <p:cNvPr id="10" name="Image 8" descr="preencoded.png"/>
          <p:cNvPicPr>
            <a:picLocks noChangeAspect="1"/>
          </p:cNvPicPr>
          <p:nvPr/>
        </p:nvPicPr>
        <p:blipFill>
          <a:blip r:embed="rId11"/>
          <a:stretch>
            <a:fillRect/>
          </a:stretch>
        </p:blipFill>
        <p:spPr>
          <a:xfrm>
            <a:off x="469106" y="3219450"/>
            <a:ext cx="190500" cy="266700"/>
          </a:xfrm>
          <a:prstGeom prst="rect">
            <a:avLst/>
          </a:prstGeom>
        </p:spPr>
      </p:pic>
      <p:pic>
        <p:nvPicPr>
          <p:cNvPr id="11" name="Image 9" descr="preencoded.png"/>
          <p:cNvPicPr>
            <a:picLocks noChangeAspect="1"/>
          </p:cNvPicPr>
          <p:nvPr/>
        </p:nvPicPr>
        <p:blipFill>
          <a:blip r:embed="rId12"/>
          <a:stretch>
            <a:fillRect/>
          </a:stretch>
        </p:blipFill>
        <p:spPr>
          <a:xfrm>
            <a:off x="381000" y="3733800"/>
            <a:ext cx="876300" cy="38100"/>
          </a:xfrm>
          <a:prstGeom prst="rect">
            <a:avLst/>
          </a:prstGeom>
        </p:spPr>
      </p:pic>
      <p:pic>
        <p:nvPicPr>
          <p:cNvPr id="12" name="Image 10" descr="preencoded.png"/>
          <p:cNvPicPr>
            <a:picLocks noChangeAspect="1"/>
          </p:cNvPicPr>
          <p:nvPr/>
        </p:nvPicPr>
        <p:blipFill>
          <a:blip r:embed="rId13"/>
          <a:stretch>
            <a:fillRect/>
          </a:stretch>
        </p:blipFill>
        <p:spPr>
          <a:xfrm>
            <a:off x="381000" y="3924300"/>
            <a:ext cx="171450" cy="133350"/>
          </a:xfrm>
          <a:prstGeom prst="rect">
            <a:avLst/>
          </a:prstGeom>
        </p:spPr>
      </p:pic>
      <p:pic>
        <p:nvPicPr>
          <p:cNvPr id="13" name="Image 11" descr="preencoded.png"/>
          <p:cNvPicPr>
            <a:picLocks noChangeAspect="1"/>
          </p:cNvPicPr>
          <p:nvPr/>
        </p:nvPicPr>
        <p:blipFill>
          <a:blip r:embed="rId14"/>
          <a:stretch>
            <a:fillRect/>
          </a:stretch>
        </p:blipFill>
        <p:spPr>
          <a:xfrm>
            <a:off x="381000" y="4152900"/>
            <a:ext cx="171450" cy="133350"/>
          </a:xfrm>
          <a:prstGeom prst="rect">
            <a:avLst/>
          </a:prstGeom>
        </p:spPr>
      </p:pic>
      <p:pic>
        <p:nvPicPr>
          <p:cNvPr id="14" name="Image 12" descr="preencoded.png"/>
          <p:cNvPicPr>
            <a:picLocks noChangeAspect="1"/>
          </p:cNvPicPr>
          <p:nvPr/>
        </p:nvPicPr>
        <p:blipFill>
          <a:blip r:embed="rId15"/>
          <a:stretch>
            <a:fillRect/>
          </a:stretch>
        </p:blipFill>
        <p:spPr>
          <a:xfrm>
            <a:off x="4191000" y="1104900"/>
            <a:ext cx="3810000" cy="1524000"/>
          </a:xfrm>
          <a:prstGeom prst="rect">
            <a:avLst/>
          </a:prstGeom>
        </p:spPr>
      </p:pic>
      <p:pic>
        <p:nvPicPr>
          <p:cNvPr id="15" name="Image 13" descr="preencoded.png"/>
          <p:cNvPicPr>
            <a:picLocks noChangeAspect="1"/>
          </p:cNvPicPr>
          <p:nvPr/>
        </p:nvPicPr>
        <p:blipFill>
          <a:blip r:embed="rId16"/>
          <a:stretch>
            <a:fillRect/>
          </a:stretch>
        </p:blipFill>
        <p:spPr>
          <a:xfrm>
            <a:off x="4191000" y="2857500"/>
            <a:ext cx="3810000" cy="1676400"/>
          </a:xfrm>
          <a:prstGeom prst="rect">
            <a:avLst/>
          </a:prstGeom>
        </p:spPr>
      </p:pic>
      <p:pic>
        <p:nvPicPr>
          <p:cNvPr id="16" name="Image 14" descr="preencoded.png"/>
          <p:cNvPicPr>
            <a:picLocks noChangeAspect="1"/>
          </p:cNvPicPr>
          <p:nvPr/>
        </p:nvPicPr>
        <p:blipFill>
          <a:blip r:embed="rId17"/>
          <a:stretch>
            <a:fillRect/>
          </a:stretch>
        </p:blipFill>
        <p:spPr>
          <a:xfrm>
            <a:off x="4343400" y="3038475"/>
            <a:ext cx="424011" cy="476250"/>
          </a:xfrm>
          <a:prstGeom prst="rect">
            <a:avLst/>
          </a:prstGeom>
        </p:spPr>
      </p:pic>
      <p:pic>
        <p:nvPicPr>
          <p:cNvPr id="17" name="Image 15" descr="preencoded.png"/>
          <p:cNvPicPr>
            <a:picLocks noChangeAspect="1"/>
          </p:cNvPicPr>
          <p:nvPr/>
        </p:nvPicPr>
        <p:blipFill>
          <a:blip r:embed="rId18"/>
          <a:stretch>
            <a:fillRect/>
          </a:stretch>
        </p:blipFill>
        <p:spPr>
          <a:xfrm>
            <a:off x="4436269" y="3143250"/>
            <a:ext cx="238125" cy="266700"/>
          </a:xfrm>
          <a:prstGeom prst="rect">
            <a:avLst/>
          </a:prstGeom>
        </p:spPr>
      </p:pic>
      <p:pic>
        <p:nvPicPr>
          <p:cNvPr id="18" name="Image 16" descr="preencoded.png"/>
          <p:cNvPicPr>
            <a:picLocks noChangeAspect="1"/>
          </p:cNvPicPr>
          <p:nvPr/>
        </p:nvPicPr>
        <p:blipFill>
          <a:blip r:embed="rId19"/>
          <a:stretch>
            <a:fillRect/>
          </a:stretch>
        </p:blipFill>
        <p:spPr>
          <a:xfrm>
            <a:off x="4343400" y="3657600"/>
            <a:ext cx="876300" cy="38100"/>
          </a:xfrm>
          <a:prstGeom prst="rect">
            <a:avLst/>
          </a:prstGeom>
        </p:spPr>
      </p:pic>
      <p:pic>
        <p:nvPicPr>
          <p:cNvPr id="19" name="Image 17" descr="preencoded.png"/>
          <p:cNvPicPr>
            <a:picLocks noChangeAspect="1"/>
          </p:cNvPicPr>
          <p:nvPr/>
        </p:nvPicPr>
        <p:blipFill>
          <a:blip r:embed="rId20"/>
          <a:stretch>
            <a:fillRect/>
          </a:stretch>
        </p:blipFill>
        <p:spPr>
          <a:xfrm>
            <a:off x="8153400" y="1104900"/>
            <a:ext cx="3810000" cy="1638300"/>
          </a:xfrm>
          <a:prstGeom prst="rect">
            <a:avLst/>
          </a:prstGeom>
        </p:spPr>
      </p:pic>
      <p:pic>
        <p:nvPicPr>
          <p:cNvPr id="20" name="Image 18" descr="preencoded.png"/>
          <p:cNvPicPr>
            <a:picLocks noChangeAspect="1"/>
          </p:cNvPicPr>
          <p:nvPr/>
        </p:nvPicPr>
        <p:blipFill>
          <a:blip r:embed="rId21"/>
          <a:stretch>
            <a:fillRect/>
          </a:stretch>
        </p:blipFill>
        <p:spPr>
          <a:xfrm>
            <a:off x="8305800" y="1257300"/>
            <a:ext cx="476250" cy="476250"/>
          </a:xfrm>
          <a:prstGeom prst="rect">
            <a:avLst/>
          </a:prstGeom>
        </p:spPr>
      </p:pic>
      <p:pic>
        <p:nvPicPr>
          <p:cNvPr id="21" name="Image 19" descr="preencoded.png"/>
          <p:cNvPicPr>
            <a:picLocks noChangeAspect="1"/>
          </p:cNvPicPr>
          <p:nvPr/>
        </p:nvPicPr>
        <p:blipFill>
          <a:blip r:embed="rId22"/>
          <a:stretch>
            <a:fillRect/>
          </a:stretch>
        </p:blipFill>
        <p:spPr>
          <a:xfrm>
            <a:off x="8472488" y="1362075"/>
            <a:ext cx="142875" cy="266700"/>
          </a:xfrm>
          <a:prstGeom prst="rect">
            <a:avLst/>
          </a:prstGeom>
        </p:spPr>
      </p:pic>
      <p:pic>
        <p:nvPicPr>
          <p:cNvPr id="22" name="Image 20" descr="preencoded.png"/>
          <p:cNvPicPr>
            <a:picLocks noChangeAspect="1"/>
          </p:cNvPicPr>
          <p:nvPr/>
        </p:nvPicPr>
        <p:blipFill>
          <a:blip r:embed="rId23"/>
          <a:stretch>
            <a:fillRect/>
          </a:stretch>
        </p:blipFill>
        <p:spPr>
          <a:xfrm>
            <a:off x="8305800" y="1847850"/>
            <a:ext cx="876300" cy="38100"/>
          </a:xfrm>
          <a:prstGeom prst="rect">
            <a:avLst/>
          </a:prstGeom>
        </p:spPr>
      </p:pic>
      <p:pic>
        <p:nvPicPr>
          <p:cNvPr id="23" name="Image 21" descr="preencoded.png"/>
          <p:cNvPicPr>
            <a:picLocks noChangeAspect="1"/>
          </p:cNvPicPr>
          <p:nvPr/>
        </p:nvPicPr>
        <p:blipFill>
          <a:blip r:embed="rId24"/>
          <a:stretch>
            <a:fillRect/>
          </a:stretch>
        </p:blipFill>
        <p:spPr>
          <a:xfrm>
            <a:off x="8153400" y="2895600"/>
            <a:ext cx="3810000" cy="1638300"/>
          </a:xfrm>
          <a:prstGeom prst="rect">
            <a:avLst/>
          </a:prstGeom>
        </p:spPr>
      </p:pic>
      <p:pic>
        <p:nvPicPr>
          <p:cNvPr id="24" name="Image 22" descr="preencoded.png"/>
          <p:cNvPicPr>
            <a:picLocks noChangeAspect="1"/>
          </p:cNvPicPr>
          <p:nvPr/>
        </p:nvPicPr>
        <p:blipFill>
          <a:blip r:embed="rId25"/>
          <a:stretch>
            <a:fillRect/>
          </a:stretch>
        </p:blipFill>
        <p:spPr>
          <a:xfrm>
            <a:off x="8305800" y="3048000"/>
            <a:ext cx="476250" cy="476250"/>
          </a:xfrm>
          <a:prstGeom prst="rect">
            <a:avLst/>
          </a:prstGeom>
        </p:spPr>
      </p:pic>
      <p:pic>
        <p:nvPicPr>
          <p:cNvPr id="25" name="Image 23" descr="preencoded.png"/>
          <p:cNvPicPr>
            <a:picLocks noChangeAspect="1"/>
          </p:cNvPicPr>
          <p:nvPr/>
        </p:nvPicPr>
        <p:blipFill>
          <a:blip r:embed="rId26"/>
          <a:stretch>
            <a:fillRect/>
          </a:stretch>
        </p:blipFill>
        <p:spPr>
          <a:xfrm>
            <a:off x="8424863" y="3152775"/>
            <a:ext cx="238125" cy="266700"/>
          </a:xfrm>
          <a:prstGeom prst="rect">
            <a:avLst/>
          </a:prstGeom>
        </p:spPr>
      </p:pic>
      <p:pic>
        <p:nvPicPr>
          <p:cNvPr id="26" name="Image 24" descr="preencoded.png"/>
          <p:cNvPicPr>
            <a:picLocks noChangeAspect="1"/>
          </p:cNvPicPr>
          <p:nvPr/>
        </p:nvPicPr>
        <p:blipFill>
          <a:blip r:embed="rId23"/>
          <a:stretch>
            <a:fillRect/>
          </a:stretch>
        </p:blipFill>
        <p:spPr>
          <a:xfrm>
            <a:off x="8305800" y="3638550"/>
            <a:ext cx="876300" cy="38100"/>
          </a:xfrm>
          <a:prstGeom prst="rect">
            <a:avLst/>
          </a:prstGeom>
        </p:spPr>
      </p:pic>
      <p:pic>
        <p:nvPicPr>
          <p:cNvPr id="27" name="Image 25" descr="preencoded.png"/>
          <p:cNvPicPr>
            <a:picLocks noChangeAspect="1"/>
          </p:cNvPicPr>
          <p:nvPr/>
        </p:nvPicPr>
        <p:blipFill>
          <a:blip r:embed="rId27"/>
          <a:stretch>
            <a:fillRect/>
          </a:stretch>
        </p:blipFill>
        <p:spPr>
          <a:xfrm>
            <a:off x="3420666" y="6210300"/>
            <a:ext cx="5350669" cy="419100"/>
          </a:xfrm>
          <a:prstGeom prst="rect">
            <a:avLst/>
          </a:prstGeom>
        </p:spPr>
      </p:pic>
      <p:pic>
        <p:nvPicPr>
          <p:cNvPr id="28" name="Image 26" descr="preencoded.png"/>
          <p:cNvPicPr>
            <a:picLocks noChangeAspect="1"/>
          </p:cNvPicPr>
          <p:nvPr/>
        </p:nvPicPr>
        <p:blipFill>
          <a:blip r:embed="rId28"/>
          <a:stretch>
            <a:fillRect/>
          </a:stretch>
        </p:blipFill>
        <p:spPr>
          <a:xfrm>
            <a:off x="3611166" y="6286500"/>
            <a:ext cx="219075" cy="266700"/>
          </a:xfrm>
          <a:prstGeom prst="rect">
            <a:avLst/>
          </a:prstGeom>
        </p:spPr>
      </p:pic>
      <p:pic>
        <p:nvPicPr>
          <p:cNvPr id="29" name="Image 27" descr="preencoded.png"/>
          <p:cNvPicPr>
            <a:picLocks noChangeAspect="1"/>
          </p:cNvPicPr>
          <p:nvPr/>
        </p:nvPicPr>
        <p:blipFill>
          <a:blip r:embed="rId29"/>
          <a:stretch>
            <a:fillRect/>
          </a:stretch>
        </p:blipFill>
        <p:spPr>
          <a:xfrm>
            <a:off x="5477768" y="6286500"/>
            <a:ext cx="219075" cy="266700"/>
          </a:xfrm>
          <a:prstGeom prst="rect">
            <a:avLst/>
          </a:prstGeom>
        </p:spPr>
      </p:pic>
      <p:pic>
        <p:nvPicPr>
          <p:cNvPr id="30" name="Image 28" descr="preencoded.png"/>
          <p:cNvPicPr>
            <a:picLocks noChangeAspect="1"/>
          </p:cNvPicPr>
          <p:nvPr/>
        </p:nvPicPr>
        <p:blipFill>
          <a:blip r:embed="rId30"/>
          <a:stretch>
            <a:fillRect/>
          </a:stretch>
        </p:blipFill>
        <p:spPr>
          <a:xfrm>
            <a:off x="7094786" y="6286500"/>
            <a:ext cx="190500" cy="266700"/>
          </a:xfrm>
          <a:prstGeom prst="rect">
            <a:avLst/>
          </a:prstGeom>
        </p:spPr>
      </p:pic>
      <p:pic>
        <p:nvPicPr>
          <p:cNvPr id="31" name="Image 29" descr="preencoded.png"/>
          <p:cNvPicPr>
            <a:picLocks noChangeAspect="1"/>
          </p:cNvPicPr>
          <p:nvPr/>
        </p:nvPicPr>
        <p:blipFill>
          <a:blip r:embed="rId31"/>
          <a:stretch>
            <a:fillRect/>
          </a:stretch>
        </p:blipFill>
        <p:spPr>
          <a:xfrm>
            <a:off x="11596390" y="6400800"/>
            <a:ext cx="443210" cy="304800"/>
          </a:xfrm>
          <a:prstGeom prst="rect">
            <a:avLst/>
          </a:prstGeom>
        </p:spPr>
      </p:pic>
      <p:sp>
        <p:nvSpPr>
          <p:cNvPr id="32" name="Text 0"/>
          <p:cNvSpPr/>
          <p:nvPr/>
        </p:nvSpPr>
        <p:spPr>
          <a:xfrm>
            <a:off x="457200" y="381000"/>
            <a:ext cx="112776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Project Activities</a:t>
            </a:r>
            <a:endParaRPr lang="en-US" sz="2250" dirty="0"/>
          </a:p>
        </p:txBody>
      </p:sp>
      <p:sp>
        <p:nvSpPr>
          <p:cNvPr id="33" name="Text 1"/>
          <p:cNvSpPr/>
          <p:nvPr/>
        </p:nvSpPr>
        <p:spPr>
          <a:xfrm>
            <a:off x="870049" y="1257300"/>
            <a:ext cx="3016151" cy="5334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Develop Digital Youth Center Model</a:t>
            </a:r>
            <a:endParaRPr lang="en-US" sz="1500" dirty="0"/>
          </a:p>
        </p:txBody>
      </p:sp>
      <p:sp>
        <p:nvSpPr>
          <p:cNvPr id="34" name="Text 2"/>
          <p:cNvSpPr/>
          <p:nvPr/>
        </p:nvSpPr>
        <p:spPr>
          <a:xfrm>
            <a:off x="381000" y="2057400"/>
            <a:ext cx="3505200" cy="571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Create a comprehensive model for Klaipėda and Liepāja that addresses the needs of young people with fewer opportunities.</a:t>
            </a:r>
            <a:endParaRPr lang="en-US" sz="1050" dirty="0"/>
          </a:p>
        </p:txBody>
      </p:sp>
      <p:sp>
        <p:nvSpPr>
          <p:cNvPr id="35" name="Text 3"/>
          <p:cNvSpPr/>
          <p:nvPr/>
        </p:nvSpPr>
        <p:spPr>
          <a:xfrm>
            <a:off x="862161" y="3086100"/>
            <a:ext cx="3024039" cy="5334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Create Inclusive Online Environment</a:t>
            </a:r>
            <a:endParaRPr lang="en-US" sz="1500" dirty="0"/>
          </a:p>
        </p:txBody>
      </p:sp>
      <p:sp>
        <p:nvSpPr>
          <p:cNvPr id="36" name="Text 4"/>
          <p:cNvSpPr/>
          <p:nvPr/>
        </p:nvSpPr>
        <p:spPr>
          <a:xfrm>
            <a:off x="590550" y="3886200"/>
            <a:ext cx="3437573" cy="190500"/>
          </a:xfrm>
          <a:prstGeom prst="rect">
            <a:avLst/>
          </a:prstGeom>
          <a:noFill/>
          <a:ln/>
        </p:spPr>
        <p:txBody>
          <a:bodyPr vert="horz" wrap="square" lIns="0" tIns="0" rIns="0" bIns="0" rtlCol="0" anchor="t"/>
          <a:lstStyle/>
          <a:p>
            <a:pPr marL="0" indent="0" algn="l">
              <a:lnSpc>
                <a:spcPts val="1500"/>
              </a:lnSpc>
              <a:buNone/>
            </a:pPr>
            <a:r>
              <a:rPr lang="en-US" sz="1050" dirty="0">
                <a:solidFill>
                  <a:srgbClr val="374151"/>
                </a:solidFill>
                <a:latin typeface="ui-sans-serif" pitchFamily="34" charset="0"/>
                <a:ea typeface="ui-sans-serif" pitchFamily="34" charset="-122"/>
                <a:cs typeface="ui-sans-serif" pitchFamily="34" charset="-120"/>
              </a:rPr>
              <a:t>Communication and collaboration platform</a:t>
            </a:r>
            <a:endParaRPr lang="en-US" sz="1050" dirty="0"/>
          </a:p>
        </p:txBody>
      </p:sp>
      <p:sp>
        <p:nvSpPr>
          <p:cNvPr id="37" name="Text 5"/>
          <p:cNvSpPr/>
          <p:nvPr/>
        </p:nvSpPr>
        <p:spPr>
          <a:xfrm>
            <a:off x="590550" y="4114800"/>
            <a:ext cx="2655332" cy="190500"/>
          </a:xfrm>
          <a:prstGeom prst="rect">
            <a:avLst/>
          </a:prstGeom>
          <a:noFill/>
          <a:ln/>
        </p:spPr>
        <p:txBody>
          <a:bodyPr vert="horz" wrap="square" lIns="0" tIns="0" rIns="0" bIns="0" rtlCol="0" anchor="t"/>
          <a:lstStyle/>
          <a:p>
            <a:pPr marL="0" indent="0" algn="l">
              <a:lnSpc>
                <a:spcPts val="1500"/>
              </a:lnSpc>
              <a:buNone/>
            </a:pPr>
            <a:r>
              <a:rPr lang="en-US" sz="1050" dirty="0">
                <a:solidFill>
                  <a:srgbClr val="374151"/>
                </a:solidFill>
                <a:latin typeface="ui-sans-serif" pitchFamily="34" charset="0"/>
                <a:ea typeface="ui-sans-serif" pitchFamily="34" charset="-122"/>
                <a:cs typeface="ui-sans-serif" pitchFamily="34" charset="-120"/>
              </a:rPr>
              <a:t>Counselling and support services</a:t>
            </a:r>
            <a:endParaRPr lang="en-US" sz="1050" dirty="0"/>
          </a:p>
        </p:txBody>
      </p:sp>
      <p:sp>
        <p:nvSpPr>
          <p:cNvPr id="38" name="Text 6"/>
          <p:cNvSpPr/>
          <p:nvPr/>
        </p:nvSpPr>
        <p:spPr>
          <a:xfrm>
            <a:off x="4881711" y="3009900"/>
            <a:ext cx="2966889" cy="5334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Equip Modern Gaming Stations</a:t>
            </a:r>
            <a:endParaRPr lang="en-US" sz="1500" dirty="0"/>
          </a:p>
        </p:txBody>
      </p:sp>
      <p:sp>
        <p:nvSpPr>
          <p:cNvPr id="39" name="Text 7"/>
          <p:cNvSpPr/>
          <p:nvPr/>
        </p:nvSpPr>
        <p:spPr>
          <a:xfrm>
            <a:off x="4343400" y="3810000"/>
            <a:ext cx="3505200" cy="571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Install 11 modern gaming stations to attract and engage youth who might not otherwise participate in traditional youth programs.</a:t>
            </a:r>
            <a:endParaRPr lang="en-US" sz="1050" dirty="0"/>
          </a:p>
        </p:txBody>
      </p:sp>
      <p:sp>
        <p:nvSpPr>
          <p:cNvPr id="40" name="Text 8"/>
          <p:cNvSpPr/>
          <p:nvPr/>
        </p:nvSpPr>
        <p:spPr>
          <a:xfrm>
            <a:off x="8896350" y="1362075"/>
            <a:ext cx="3023235"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Renovate Youth Spaces</a:t>
            </a:r>
            <a:endParaRPr lang="en-US" sz="1500" dirty="0"/>
          </a:p>
        </p:txBody>
      </p:sp>
      <p:sp>
        <p:nvSpPr>
          <p:cNvPr id="41" name="Text 9"/>
          <p:cNvSpPr/>
          <p:nvPr/>
        </p:nvSpPr>
        <p:spPr>
          <a:xfrm>
            <a:off x="8305800" y="2000250"/>
            <a:ext cx="3505200" cy="571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Support the renovation of youth spaces in Liepāja to create a welcoming and inclusive physical environment for digital activities.</a:t>
            </a:r>
            <a:endParaRPr lang="en-US" sz="1050" dirty="0"/>
          </a:p>
        </p:txBody>
      </p:sp>
      <p:sp>
        <p:nvSpPr>
          <p:cNvPr id="42" name="Text 10"/>
          <p:cNvSpPr/>
          <p:nvPr/>
        </p:nvSpPr>
        <p:spPr>
          <a:xfrm>
            <a:off x="8896350" y="3152775"/>
            <a:ext cx="3300055"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Prepare Training Package</a:t>
            </a:r>
            <a:endParaRPr lang="en-US" sz="1500" dirty="0"/>
          </a:p>
        </p:txBody>
      </p:sp>
      <p:sp>
        <p:nvSpPr>
          <p:cNvPr id="43" name="Text 11"/>
          <p:cNvSpPr/>
          <p:nvPr/>
        </p:nvSpPr>
        <p:spPr>
          <a:xfrm>
            <a:off x="8305800" y="3790950"/>
            <a:ext cx="3505200" cy="571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Develop a comprehensive digital youth work training package for youth workers to enhance their digital competences.</a:t>
            </a:r>
            <a:endParaRPr lang="en-US" sz="1050" dirty="0"/>
          </a:p>
        </p:txBody>
      </p:sp>
      <p:sp>
        <p:nvSpPr>
          <p:cNvPr id="44" name="Text 12"/>
          <p:cNvSpPr/>
          <p:nvPr/>
        </p:nvSpPr>
        <p:spPr>
          <a:xfrm>
            <a:off x="3868341" y="6324600"/>
            <a:ext cx="1748433" cy="1905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Multiple youth spaces</a:t>
            </a:r>
            <a:endParaRPr lang="en-US" sz="1050" dirty="0"/>
          </a:p>
        </p:txBody>
      </p:sp>
      <p:sp>
        <p:nvSpPr>
          <p:cNvPr id="45" name="Text 13"/>
          <p:cNvSpPr/>
          <p:nvPr/>
        </p:nvSpPr>
        <p:spPr>
          <a:xfrm>
            <a:off x="5734943" y="6324600"/>
            <a:ext cx="1448931" cy="1905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Digital integration</a:t>
            </a:r>
            <a:endParaRPr lang="en-US" sz="1050" dirty="0"/>
          </a:p>
        </p:txBody>
      </p:sp>
      <p:sp>
        <p:nvSpPr>
          <p:cNvPr id="46" name="Text 14"/>
          <p:cNvSpPr/>
          <p:nvPr/>
        </p:nvSpPr>
        <p:spPr>
          <a:xfrm>
            <a:off x="7323386" y="6324600"/>
            <a:ext cx="1508939" cy="1905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Youth engagement</a:t>
            </a:r>
            <a:endParaRPr lang="en-US" sz="1050" dirty="0"/>
          </a:p>
        </p:txBody>
      </p:sp>
      <p:sp>
        <p:nvSpPr>
          <p:cNvPr id="47" name="Text 15"/>
          <p:cNvSpPr/>
          <p:nvPr/>
        </p:nvSpPr>
        <p:spPr>
          <a:xfrm>
            <a:off x="11710690" y="6486525"/>
            <a:ext cx="257532" cy="1524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6/8</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28600" y="228600"/>
            <a:ext cx="11734800" cy="647700"/>
          </a:xfrm>
          <a:prstGeom prst="rect">
            <a:avLst/>
          </a:prstGeom>
        </p:spPr>
      </p:pic>
      <p:pic>
        <p:nvPicPr>
          <p:cNvPr id="4" name="Image 2" descr="preencoded.png"/>
          <p:cNvPicPr>
            <a:picLocks noChangeAspect="1"/>
          </p:cNvPicPr>
          <p:nvPr/>
        </p:nvPicPr>
        <p:blipFill>
          <a:blip r:embed="rId5"/>
          <a:stretch>
            <a:fillRect/>
          </a:stretch>
        </p:blipFill>
        <p:spPr>
          <a:xfrm>
            <a:off x="228600" y="1104900"/>
            <a:ext cx="5791200" cy="1181100"/>
          </a:xfrm>
          <a:prstGeom prst="rect">
            <a:avLst/>
          </a:prstGeom>
        </p:spPr>
      </p:pic>
      <p:pic>
        <p:nvPicPr>
          <p:cNvPr id="5" name="Image 3" descr="preencoded.png"/>
          <p:cNvPicPr>
            <a:picLocks noChangeAspect="1"/>
          </p:cNvPicPr>
          <p:nvPr/>
        </p:nvPicPr>
        <p:blipFill>
          <a:blip r:embed="rId6"/>
          <a:stretch>
            <a:fillRect/>
          </a:stretch>
        </p:blipFill>
        <p:spPr>
          <a:xfrm>
            <a:off x="381000" y="1257300"/>
            <a:ext cx="476250" cy="476250"/>
          </a:xfrm>
          <a:prstGeom prst="rect">
            <a:avLst/>
          </a:prstGeom>
        </p:spPr>
      </p:pic>
      <p:pic>
        <p:nvPicPr>
          <p:cNvPr id="6" name="Image 4" descr="preencoded.png"/>
          <p:cNvPicPr>
            <a:picLocks noChangeAspect="1"/>
          </p:cNvPicPr>
          <p:nvPr/>
        </p:nvPicPr>
        <p:blipFill>
          <a:blip r:embed="rId7"/>
          <a:stretch>
            <a:fillRect/>
          </a:stretch>
        </p:blipFill>
        <p:spPr>
          <a:xfrm>
            <a:off x="547688" y="1362075"/>
            <a:ext cx="142875" cy="266700"/>
          </a:xfrm>
          <a:prstGeom prst="rect">
            <a:avLst/>
          </a:prstGeom>
        </p:spPr>
      </p:pic>
      <p:pic>
        <p:nvPicPr>
          <p:cNvPr id="7" name="Image 5" descr="preencoded.png"/>
          <p:cNvPicPr>
            <a:picLocks noChangeAspect="1"/>
          </p:cNvPicPr>
          <p:nvPr/>
        </p:nvPicPr>
        <p:blipFill>
          <a:blip r:embed="rId8"/>
          <a:stretch>
            <a:fillRect/>
          </a:stretch>
        </p:blipFill>
        <p:spPr>
          <a:xfrm>
            <a:off x="228600" y="2438400"/>
            <a:ext cx="5791200" cy="990600"/>
          </a:xfrm>
          <a:prstGeom prst="rect">
            <a:avLst/>
          </a:prstGeom>
        </p:spPr>
      </p:pic>
      <p:pic>
        <p:nvPicPr>
          <p:cNvPr id="8" name="Image 6" descr="preencoded.png"/>
          <p:cNvPicPr>
            <a:picLocks noChangeAspect="1"/>
          </p:cNvPicPr>
          <p:nvPr/>
        </p:nvPicPr>
        <p:blipFill>
          <a:blip r:embed="rId9"/>
          <a:stretch>
            <a:fillRect/>
          </a:stretch>
        </p:blipFill>
        <p:spPr>
          <a:xfrm>
            <a:off x="381000" y="2590800"/>
            <a:ext cx="476250" cy="476250"/>
          </a:xfrm>
          <a:prstGeom prst="rect">
            <a:avLst/>
          </a:prstGeom>
        </p:spPr>
      </p:pic>
      <p:pic>
        <p:nvPicPr>
          <p:cNvPr id="9" name="Image 7" descr="preencoded.png"/>
          <p:cNvPicPr>
            <a:picLocks noChangeAspect="1"/>
          </p:cNvPicPr>
          <p:nvPr/>
        </p:nvPicPr>
        <p:blipFill>
          <a:blip r:embed="rId10"/>
          <a:stretch>
            <a:fillRect/>
          </a:stretch>
        </p:blipFill>
        <p:spPr>
          <a:xfrm>
            <a:off x="509587" y="2695575"/>
            <a:ext cx="219075" cy="266700"/>
          </a:xfrm>
          <a:prstGeom prst="rect">
            <a:avLst/>
          </a:prstGeom>
        </p:spPr>
      </p:pic>
      <p:pic>
        <p:nvPicPr>
          <p:cNvPr id="10" name="Image 8" descr="preencoded.png"/>
          <p:cNvPicPr>
            <a:picLocks noChangeAspect="1"/>
          </p:cNvPicPr>
          <p:nvPr/>
        </p:nvPicPr>
        <p:blipFill>
          <a:blip r:embed="rId11"/>
          <a:stretch>
            <a:fillRect/>
          </a:stretch>
        </p:blipFill>
        <p:spPr>
          <a:xfrm>
            <a:off x="228600" y="3581400"/>
            <a:ext cx="5791200" cy="990600"/>
          </a:xfrm>
          <a:prstGeom prst="rect">
            <a:avLst/>
          </a:prstGeom>
        </p:spPr>
      </p:pic>
      <p:pic>
        <p:nvPicPr>
          <p:cNvPr id="11" name="Image 9" descr="preencoded.png"/>
          <p:cNvPicPr>
            <a:picLocks noChangeAspect="1"/>
          </p:cNvPicPr>
          <p:nvPr/>
        </p:nvPicPr>
        <p:blipFill>
          <a:blip r:embed="rId12"/>
          <a:stretch>
            <a:fillRect/>
          </a:stretch>
        </p:blipFill>
        <p:spPr>
          <a:xfrm>
            <a:off x="381000" y="3733800"/>
            <a:ext cx="476250" cy="476250"/>
          </a:xfrm>
          <a:prstGeom prst="rect">
            <a:avLst/>
          </a:prstGeom>
        </p:spPr>
      </p:pic>
      <p:pic>
        <p:nvPicPr>
          <p:cNvPr id="12" name="Image 10" descr="preencoded.png"/>
          <p:cNvPicPr>
            <a:picLocks noChangeAspect="1"/>
          </p:cNvPicPr>
          <p:nvPr/>
        </p:nvPicPr>
        <p:blipFill>
          <a:blip r:embed="rId13"/>
          <a:stretch>
            <a:fillRect/>
          </a:stretch>
        </p:blipFill>
        <p:spPr>
          <a:xfrm>
            <a:off x="500063" y="3838575"/>
            <a:ext cx="238125" cy="266700"/>
          </a:xfrm>
          <a:prstGeom prst="rect">
            <a:avLst/>
          </a:prstGeom>
        </p:spPr>
      </p:pic>
      <p:pic>
        <p:nvPicPr>
          <p:cNvPr id="13" name="Image 11" descr="preencoded.png"/>
          <p:cNvPicPr>
            <a:picLocks noChangeAspect="1"/>
          </p:cNvPicPr>
          <p:nvPr/>
        </p:nvPicPr>
        <p:blipFill>
          <a:blip r:embed="rId14"/>
          <a:stretch>
            <a:fillRect/>
          </a:stretch>
        </p:blipFill>
        <p:spPr>
          <a:xfrm>
            <a:off x="228600" y="4724400"/>
            <a:ext cx="5791200" cy="990600"/>
          </a:xfrm>
          <a:prstGeom prst="rect">
            <a:avLst/>
          </a:prstGeom>
        </p:spPr>
      </p:pic>
      <p:pic>
        <p:nvPicPr>
          <p:cNvPr id="14" name="Image 12" descr="preencoded.png"/>
          <p:cNvPicPr>
            <a:picLocks noChangeAspect="1"/>
          </p:cNvPicPr>
          <p:nvPr/>
        </p:nvPicPr>
        <p:blipFill>
          <a:blip r:embed="rId15"/>
          <a:stretch>
            <a:fillRect/>
          </a:stretch>
        </p:blipFill>
        <p:spPr>
          <a:xfrm>
            <a:off x="381000" y="4876800"/>
            <a:ext cx="476250" cy="476250"/>
          </a:xfrm>
          <a:prstGeom prst="rect">
            <a:avLst/>
          </a:prstGeom>
        </p:spPr>
      </p:pic>
      <p:pic>
        <p:nvPicPr>
          <p:cNvPr id="15" name="Image 13" descr="preencoded.png"/>
          <p:cNvPicPr>
            <a:picLocks noChangeAspect="1"/>
          </p:cNvPicPr>
          <p:nvPr/>
        </p:nvPicPr>
        <p:blipFill>
          <a:blip r:embed="rId16"/>
          <a:stretch>
            <a:fillRect/>
          </a:stretch>
        </p:blipFill>
        <p:spPr>
          <a:xfrm>
            <a:off x="523875" y="4981575"/>
            <a:ext cx="190500" cy="266700"/>
          </a:xfrm>
          <a:prstGeom prst="rect">
            <a:avLst/>
          </a:prstGeom>
        </p:spPr>
      </p:pic>
      <p:pic>
        <p:nvPicPr>
          <p:cNvPr id="19" name="Image 17" descr="preencoded.png"/>
          <p:cNvPicPr>
            <a:picLocks noChangeAspect="1"/>
          </p:cNvPicPr>
          <p:nvPr/>
        </p:nvPicPr>
        <p:blipFill>
          <a:blip r:embed="rId17"/>
          <a:stretch>
            <a:fillRect/>
          </a:stretch>
        </p:blipFill>
        <p:spPr>
          <a:xfrm>
            <a:off x="6134100" y="1953986"/>
            <a:ext cx="5791200" cy="2286000"/>
          </a:xfrm>
          <a:prstGeom prst="rect">
            <a:avLst/>
          </a:prstGeom>
        </p:spPr>
      </p:pic>
      <p:pic>
        <p:nvPicPr>
          <p:cNvPr id="20" name="Image 18" descr="preencoded.png"/>
          <p:cNvPicPr>
            <a:picLocks noChangeAspect="1"/>
          </p:cNvPicPr>
          <p:nvPr/>
        </p:nvPicPr>
        <p:blipFill>
          <a:blip r:embed="rId18"/>
          <a:stretch>
            <a:fillRect/>
          </a:stretch>
        </p:blipFill>
        <p:spPr>
          <a:xfrm>
            <a:off x="7933968" y="2266950"/>
            <a:ext cx="1828800" cy="38100"/>
          </a:xfrm>
          <a:prstGeom prst="rect">
            <a:avLst/>
          </a:prstGeom>
        </p:spPr>
      </p:pic>
      <p:pic>
        <p:nvPicPr>
          <p:cNvPr id="22" name="Image 20" descr="preencoded.png"/>
          <p:cNvPicPr>
            <a:picLocks noChangeAspect="1"/>
          </p:cNvPicPr>
          <p:nvPr/>
        </p:nvPicPr>
        <p:blipFill>
          <a:blip r:embed="rId19"/>
          <a:stretch>
            <a:fillRect/>
          </a:stretch>
        </p:blipFill>
        <p:spPr>
          <a:xfrm>
            <a:off x="6477000" y="2549979"/>
            <a:ext cx="171450" cy="266700"/>
          </a:xfrm>
          <a:prstGeom prst="rect">
            <a:avLst/>
          </a:prstGeom>
        </p:spPr>
      </p:pic>
      <p:pic>
        <p:nvPicPr>
          <p:cNvPr id="24" name="Image 22" descr="preencoded.png"/>
          <p:cNvPicPr>
            <a:picLocks noChangeAspect="1"/>
          </p:cNvPicPr>
          <p:nvPr/>
        </p:nvPicPr>
        <p:blipFill>
          <a:blip r:embed="rId19"/>
          <a:stretch>
            <a:fillRect/>
          </a:stretch>
        </p:blipFill>
        <p:spPr>
          <a:xfrm>
            <a:off x="6477000" y="2800350"/>
            <a:ext cx="171450" cy="266700"/>
          </a:xfrm>
          <a:prstGeom prst="rect">
            <a:avLst/>
          </a:prstGeom>
        </p:spPr>
      </p:pic>
      <p:pic>
        <p:nvPicPr>
          <p:cNvPr id="26" name="Image 24" descr="preencoded.png"/>
          <p:cNvPicPr>
            <a:picLocks noChangeAspect="1"/>
          </p:cNvPicPr>
          <p:nvPr/>
        </p:nvPicPr>
        <p:blipFill>
          <a:blip r:embed="rId19"/>
          <a:stretch>
            <a:fillRect/>
          </a:stretch>
        </p:blipFill>
        <p:spPr>
          <a:xfrm>
            <a:off x="6477000" y="3106510"/>
            <a:ext cx="171450" cy="266700"/>
          </a:xfrm>
          <a:prstGeom prst="rect">
            <a:avLst/>
          </a:prstGeom>
        </p:spPr>
      </p:pic>
      <p:pic>
        <p:nvPicPr>
          <p:cNvPr id="28" name="Image 26" descr="preencoded.png"/>
          <p:cNvPicPr>
            <a:picLocks noChangeAspect="1"/>
          </p:cNvPicPr>
          <p:nvPr/>
        </p:nvPicPr>
        <p:blipFill>
          <a:blip r:embed="rId19"/>
          <a:stretch>
            <a:fillRect/>
          </a:stretch>
        </p:blipFill>
        <p:spPr>
          <a:xfrm>
            <a:off x="6494145" y="3430361"/>
            <a:ext cx="171450" cy="266700"/>
          </a:xfrm>
          <a:prstGeom prst="rect">
            <a:avLst/>
          </a:prstGeom>
        </p:spPr>
      </p:pic>
      <p:pic>
        <p:nvPicPr>
          <p:cNvPr id="29" name="Image 27" descr="preencoded.png"/>
          <p:cNvPicPr>
            <a:picLocks noChangeAspect="1"/>
          </p:cNvPicPr>
          <p:nvPr/>
        </p:nvPicPr>
        <p:blipFill>
          <a:blip r:embed="rId20"/>
          <a:stretch>
            <a:fillRect/>
          </a:stretch>
        </p:blipFill>
        <p:spPr>
          <a:xfrm>
            <a:off x="11596390" y="6400800"/>
            <a:ext cx="443210" cy="304800"/>
          </a:xfrm>
          <a:prstGeom prst="rect">
            <a:avLst/>
          </a:prstGeom>
        </p:spPr>
      </p:pic>
      <p:sp>
        <p:nvSpPr>
          <p:cNvPr id="30" name="Text 0"/>
          <p:cNvSpPr/>
          <p:nvPr/>
        </p:nvSpPr>
        <p:spPr>
          <a:xfrm>
            <a:off x="457200" y="381000"/>
            <a:ext cx="112776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Expected Results</a:t>
            </a:r>
            <a:endParaRPr lang="en-US" sz="2250" dirty="0"/>
          </a:p>
        </p:txBody>
      </p:sp>
      <p:sp>
        <p:nvSpPr>
          <p:cNvPr id="31" name="Text 1"/>
          <p:cNvSpPr/>
          <p:nvPr/>
        </p:nvSpPr>
        <p:spPr>
          <a:xfrm>
            <a:off x="971550" y="1257300"/>
            <a:ext cx="587502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Digital Youth Center Concept</a:t>
            </a:r>
            <a:endParaRPr lang="en-US" sz="1500" dirty="0"/>
          </a:p>
        </p:txBody>
      </p:sp>
      <p:sp>
        <p:nvSpPr>
          <p:cNvPr id="32" name="Text 2"/>
          <p:cNvSpPr/>
          <p:nvPr/>
        </p:nvSpPr>
        <p:spPr>
          <a:xfrm>
            <a:off x="971550" y="1562100"/>
            <a:ext cx="4895850" cy="571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A comprehensive concept and model ready for implementation in Klaipėda and Liepāja, providing a blueprint for inclusive digital youth services.</a:t>
            </a:r>
            <a:endParaRPr lang="en-US" sz="1050" dirty="0"/>
          </a:p>
        </p:txBody>
      </p:sp>
      <p:sp>
        <p:nvSpPr>
          <p:cNvPr id="33" name="Text 3"/>
          <p:cNvSpPr/>
          <p:nvPr/>
        </p:nvSpPr>
        <p:spPr>
          <a:xfrm>
            <a:off x="971550" y="2590800"/>
            <a:ext cx="48958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Training Materials</a:t>
            </a:r>
            <a:endParaRPr lang="en-US" sz="1500" dirty="0"/>
          </a:p>
        </p:txBody>
      </p:sp>
      <p:sp>
        <p:nvSpPr>
          <p:cNvPr id="34" name="Text 4"/>
          <p:cNvSpPr/>
          <p:nvPr/>
        </p:nvSpPr>
        <p:spPr>
          <a:xfrm>
            <a:off x="971550" y="2895600"/>
            <a:ext cx="4895850" cy="3810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A service package and comprehensive training materials for youth workers to effectively engage with young people in digital environments.</a:t>
            </a:r>
            <a:endParaRPr lang="en-US" sz="1050" dirty="0"/>
          </a:p>
        </p:txBody>
      </p:sp>
      <p:sp>
        <p:nvSpPr>
          <p:cNvPr id="35" name="Text 5"/>
          <p:cNvSpPr/>
          <p:nvPr/>
        </p:nvSpPr>
        <p:spPr>
          <a:xfrm>
            <a:off x="971550" y="3733800"/>
            <a:ext cx="48958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Youth User Engagement</a:t>
            </a:r>
            <a:endParaRPr lang="en-US" sz="1500" dirty="0"/>
          </a:p>
        </p:txBody>
      </p:sp>
      <p:sp>
        <p:nvSpPr>
          <p:cNvPr id="36" name="Text 6"/>
          <p:cNvSpPr/>
          <p:nvPr/>
        </p:nvSpPr>
        <p:spPr>
          <a:xfrm>
            <a:off x="971550" y="4038600"/>
            <a:ext cx="4895850" cy="3810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At least 50 unique young users from socially excluded backgrounds will benefit from the services provided through the Digital Youth Center.</a:t>
            </a:r>
            <a:endParaRPr lang="en-US" sz="1050" dirty="0"/>
          </a:p>
        </p:txBody>
      </p:sp>
      <p:sp>
        <p:nvSpPr>
          <p:cNvPr id="37" name="Text 7"/>
          <p:cNvSpPr/>
          <p:nvPr/>
        </p:nvSpPr>
        <p:spPr>
          <a:xfrm>
            <a:off x="971550" y="4876800"/>
            <a:ext cx="4895850"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Youth Worker Training</a:t>
            </a:r>
            <a:endParaRPr lang="en-US" sz="1500" dirty="0"/>
          </a:p>
        </p:txBody>
      </p:sp>
      <p:sp>
        <p:nvSpPr>
          <p:cNvPr id="38" name="Text 8"/>
          <p:cNvSpPr/>
          <p:nvPr/>
        </p:nvSpPr>
        <p:spPr>
          <a:xfrm>
            <a:off x="971550" y="5181600"/>
            <a:ext cx="4895850" cy="3810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18 youth workers will acquire new digital youth work competences, enabling them to better support young people in digital environments.</a:t>
            </a:r>
            <a:endParaRPr lang="en-US" sz="1050" dirty="0"/>
          </a:p>
        </p:txBody>
      </p:sp>
      <p:sp>
        <p:nvSpPr>
          <p:cNvPr id="40" name="Text 10"/>
          <p:cNvSpPr/>
          <p:nvPr/>
        </p:nvSpPr>
        <p:spPr>
          <a:xfrm>
            <a:off x="6123597" y="1986643"/>
            <a:ext cx="5486400" cy="266700"/>
          </a:xfrm>
          <a:prstGeom prst="rect">
            <a:avLst/>
          </a:prstGeom>
          <a:noFill/>
          <a:ln/>
        </p:spPr>
        <p:txBody>
          <a:bodyPr vert="horz" wrap="square" lIns="0" tIns="0" rIns="0" bIns="0" rtlCol="0" anchor="t"/>
          <a:lstStyle/>
          <a:p>
            <a:pPr marL="0" indent="0" algn="ctr">
              <a:lnSpc>
                <a:spcPts val="2100"/>
              </a:lnSpc>
              <a:buNone/>
            </a:pPr>
            <a:r>
              <a:rPr lang="en-US" sz="1500" b="1" dirty="0">
                <a:solidFill>
                  <a:srgbClr val="1F2937"/>
                </a:solidFill>
                <a:latin typeface="ui-sans-serif" pitchFamily="34" charset="0"/>
                <a:ea typeface="ui-sans-serif" pitchFamily="34" charset="-122"/>
                <a:cs typeface="ui-sans-serif" pitchFamily="34" charset="-120"/>
              </a:rPr>
              <a:t>Impact Summary</a:t>
            </a:r>
            <a:endParaRPr lang="en-US" sz="1500" dirty="0"/>
          </a:p>
        </p:txBody>
      </p:sp>
      <p:sp>
        <p:nvSpPr>
          <p:cNvPr id="41" name="Text 11"/>
          <p:cNvSpPr/>
          <p:nvPr/>
        </p:nvSpPr>
        <p:spPr>
          <a:xfrm>
            <a:off x="6862762" y="2562225"/>
            <a:ext cx="4604147" cy="190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Inclusive digital space for socially excluded young people</a:t>
            </a:r>
            <a:endParaRPr lang="en-US" sz="1050" dirty="0"/>
          </a:p>
        </p:txBody>
      </p:sp>
      <p:sp>
        <p:nvSpPr>
          <p:cNvPr id="42" name="Text 12"/>
          <p:cNvSpPr/>
          <p:nvPr/>
        </p:nvSpPr>
        <p:spPr>
          <a:xfrm>
            <a:off x="6862762" y="2828925"/>
            <a:ext cx="3924776" cy="190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Enhanced digital competences for youth workers</a:t>
            </a:r>
            <a:endParaRPr lang="en-US" sz="1050" dirty="0"/>
          </a:p>
        </p:txBody>
      </p:sp>
      <p:sp>
        <p:nvSpPr>
          <p:cNvPr id="43" name="Text 13"/>
          <p:cNvSpPr/>
          <p:nvPr/>
        </p:nvSpPr>
        <p:spPr>
          <a:xfrm>
            <a:off x="6862762" y="3135086"/>
            <a:ext cx="4285536" cy="190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Model for sustainable cross-border youth cooperation</a:t>
            </a:r>
            <a:endParaRPr lang="en-US" sz="1050" dirty="0"/>
          </a:p>
        </p:txBody>
      </p:sp>
      <p:sp>
        <p:nvSpPr>
          <p:cNvPr id="45" name="Text 15"/>
          <p:cNvSpPr/>
          <p:nvPr/>
        </p:nvSpPr>
        <p:spPr>
          <a:xfrm>
            <a:off x="11710690" y="6486525"/>
            <a:ext cx="257532" cy="1524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7/8</a:t>
            </a:r>
            <a:endParaRPr lang="en-US" sz="1050" dirty="0"/>
          </a:p>
        </p:txBody>
      </p:sp>
      <p:sp>
        <p:nvSpPr>
          <p:cNvPr id="46" name="Text 14">
            <a:extLst>
              <a:ext uri="{FF2B5EF4-FFF2-40B4-BE49-F238E27FC236}">
                <a16:creationId xmlns:a16="http://schemas.microsoft.com/office/drawing/2014/main" id="{01138773-4B8E-4EC7-9361-BDD10A0436D2}"/>
              </a:ext>
            </a:extLst>
          </p:cNvPr>
          <p:cNvSpPr/>
          <p:nvPr/>
        </p:nvSpPr>
        <p:spPr>
          <a:xfrm>
            <a:off x="6846570" y="3461657"/>
            <a:ext cx="4455378" cy="190500"/>
          </a:xfrm>
          <a:prstGeom prst="rect">
            <a:avLst/>
          </a:prstGeom>
          <a:noFill/>
          <a:ln/>
        </p:spPr>
        <p:txBody>
          <a:bodyPr vert="horz" wrap="square" lIns="0" tIns="0" rIns="0" bIns="0" rtlCol="0" anchor="t"/>
          <a:lstStyle/>
          <a:p>
            <a:pPr marL="0" indent="0">
              <a:lnSpc>
                <a:spcPts val="1500"/>
              </a:lnSpc>
              <a:buNone/>
            </a:pPr>
            <a:r>
              <a:rPr lang="en-US" sz="1050" dirty="0">
                <a:solidFill>
                  <a:srgbClr val="374151"/>
                </a:solidFill>
                <a:latin typeface="ui-sans-serif" pitchFamily="34" charset="0"/>
                <a:ea typeface="ui-sans-serif" pitchFamily="34" charset="-122"/>
                <a:cs typeface="ui-sans-serif" pitchFamily="34" charset="-120"/>
              </a:rPr>
              <a:t>Improved access to social services for vulnerable youth</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04800" y="304800"/>
            <a:ext cx="11582400" cy="647700"/>
          </a:xfrm>
          <a:prstGeom prst="rect">
            <a:avLst/>
          </a:prstGeom>
        </p:spPr>
      </p:pic>
      <p:pic>
        <p:nvPicPr>
          <p:cNvPr id="4" name="Image 2" descr="preencoded.png"/>
          <p:cNvPicPr>
            <a:picLocks noChangeAspect="1"/>
          </p:cNvPicPr>
          <p:nvPr/>
        </p:nvPicPr>
        <p:blipFill>
          <a:blip r:embed="rId5"/>
          <a:stretch>
            <a:fillRect/>
          </a:stretch>
        </p:blipFill>
        <p:spPr>
          <a:xfrm>
            <a:off x="304800" y="1181100"/>
            <a:ext cx="4692551" cy="4038600"/>
          </a:xfrm>
          <a:prstGeom prst="rect">
            <a:avLst/>
          </a:prstGeom>
        </p:spPr>
      </p:pic>
      <p:pic>
        <p:nvPicPr>
          <p:cNvPr id="5" name="Image 3" descr="preencoded.png"/>
          <p:cNvPicPr>
            <a:picLocks noChangeAspect="1"/>
          </p:cNvPicPr>
          <p:nvPr/>
        </p:nvPicPr>
        <p:blipFill>
          <a:blip r:embed="rId6"/>
          <a:stretch>
            <a:fillRect/>
          </a:stretch>
        </p:blipFill>
        <p:spPr>
          <a:xfrm>
            <a:off x="495300" y="1409700"/>
            <a:ext cx="285750" cy="228600"/>
          </a:xfrm>
          <a:prstGeom prst="rect">
            <a:avLst/>
          </a:prstGeom>
        </p:spPr>
      </p:pic>
      <p:pic>
        <p:nvPicPr>
          <p:cNvPr id="6" name="Image 4" descr="preencoded.png"/>
          <p:cNvPicPr>
            <a:picLocks noChangeAspect="1"/>
          </p:cNvPicPr>
          <p:nvPr/>
        </p:nvPicPr>
        <p:blipFill>
          <a:blip r:embed="rId7"/>
          <a:stretch>
            <a:fillRect/>
          </a:stretch>
        </p:blipFill>
        <p:spPr>
          <a:xfrm>
            <a:off x="495300" y="1828800"/>
            <a:ext cx="1437084" cy="38100"/>
          </a:xfrm>
          <a:prstGeom prst="rect">
            <a:avLst/>
          </a:prstGeom>
        </p:spPr>
      </p:pic>
      <p:pic>
        <p:nvPicPr>
          <p:cNvPr id="7" name="Image 5" descr="preencoded.png"/>
          <p:cNvPicPr>
            <a:picLocks noChangeAspect="1"/>
          </p:cNvPicPr>
          <p:nvPr/>
        </p:nvPicPr>
        <p:blipFill>
          <a:blip r:embed="rId8"/>
          <a:stretch>
            <a:fillRect/>
          </a:stretch>
        </p:blipFill>
        <p:spPr>
          <a:xfrm>
            <a:off x="495300" y="2057400"/>
            <a:ext cx="571500" cy="571500"/>
          </a:xfrm>
          <a:prstGeom prst="rect">
            <a:avLst/>
          </a:prstGeom>
        </p:spPr>
      </p:pic>
      <p:pic>
        <p:nvPicPr>
          <p:cNvPr id="8" name="Image 6" descr="preencoded.png"/>
          <p:cNvPicPr>
            <a:picLocks noChangeAspect="1"/>
          </p:cNvPicPr>
          <p:nvPr/>
        </p:nvPicPr>
        <p:blipFill>
          <a:blip r:embed="rId9"/>
          <a:stretch>
            <a:fillRect/>
          </a:stretch>
        </p:blipFill>
        <p:spPr>
          <a:xfrm>
            <a:off x="638175" y="2190750"/>
            <a:ext cx="285750" cy="304800"/>
          </a:xfrm>
          <a:prstGeom prst="rect">
            <a:avLst/>
          </a:prstGeom>
        </p:spPr>
      </p:pic>
      <p:pic>
        <p:nvPicPr>
          <p:cNvPr id="9" name="Image 7" descr="preencoded.png"/>
          <p:cNvPicPr>
            <a:picLocks noChangeAspect="1"/>
          </p:cNvPicPr>
          <p:nvPr/>
        </p:nvPicPr>
        <p:blipFill>
          <a:blip r:embed="rId10"/>
          <a:stretch>
            <a:fillRect/>
          </a:stretch>
        </p:blipFill>
        <p:spPr>
          <a:xfrm>
            <a:off x="1104900" y="2781300"/>
            <a:ext cx="152400" cy="152400"/>
          </a:xfrm>
          <a:prstGeom prst="rect">
            <a:avLst/>
          </a:prstGeom>
        </p:spPr>
      </p:pic>
      <p:pic>
        <p:nvPicPr>
          <p:cNvPr id="10" name="Image 8" descr="preencoded.png"/>
          <p:cNvPicPr>
            <a:picLocks noChangeAspect="1"/>
          </p:cNvPicPr>
          <p:nvPr/>
        </p:nvPicPr>
        <p:blipFill>
          <a:blip r:embed="rId10"/>
          <a:stretch>
            <a:fillRect/>
          </a:stretch>
        </p:blipFill>
        <p:spPr>
          <a:xfrm>
            <a:off x="1104900" y="3086100"/>
            <a:ext cx="152400" cy="152400"/>
          </a:xfrm>
          <a:prstGeom prst="rect">
            <a:avLst/>
          </a:prstGeom>
        </p:spPr>
      </p:pic>
      <p:pic>
        <p:nvPicPr>
          <p:cNvPr id="11" name="Image 9" descr="preencoded.png"/>
          <p:cNvPicPr>
            <a:picLocks noChangeAspect="1"/>
          </p:cNvPicPr>
          <p:nvPr/>
        </p:nvPicPr>
        <p:blipFill>
          <a:blip r:embed="rId11"/>
          <a:stretch>
            <a:fillRect/>
          </a:stretch>
        </p:blipFill>
        <p:spPr>
          <a:xfrm>
            <a:off x="495300" y="3505200"/>
            <a:ext cx="571500" cy="571500"/>
          </a:xfrm>
          <a:prstGeom prst="rect">
            <a:avLst/>
          </a:prstGeom>
        </p:spPr>
      </p:pic>
      <p:pic>
        <p:nvPicPr>
          <p:cNvPr id="12" name="Image 10" descr="preencoded.png"/>
          <p:cNvPicPr>
            <a:picLocks noChangeAspect="1"/>
          </p:cNvPicPr>
          <p:nvPr/>
        </p:nvPicPr>
        <p:blipFill>
          <a:blip r:embed="rId12"/>
          <a:stretch>
            <a:fillRect/>
          </a:stretch>
        </p:blipFill>
        <p:spPr>
          <a:xfrm>
            <a:off x="638175" y="3638550"/>
            <a:ext cx="285750" cy="304800"/>
          </a:xfrm>
          <a:prstGeom prst="rect">
            <a:avLst/>
          </a:prstGeom>
        </p:spPr>
      </p:pic>
      <p:pic>
        <p:nvPicPr>
          <p:cNvPr id="13" name="Image 11" descr="preencoded.png"/>
          <p:cNvPicPr>
            <a:picLocks noChangeAspect="1"/>
          </p:cNvPicPr>
          <p:nvPr/>
        </p:nvPicPr>
        <p:blipFill>
          <a:blip r:embed="rId13"/>
          <a:stretch>
            <a:fillRect/>
          </a:stretch>
        </p:blipFill>
        <p:spPr>
          <a:xfrm>
            <a:off x="1104900" y="4229100"/>
            <a:ext cx="152400" cy="152400"/>
          </a:xfrm>
          <a:prstGeom prst="rect">
            <a:avLst/>
          </a:prstGeom>
        </p:spPr>
      </p:pic>
      <p:pic>
        <p:nvPicPr>
          <p:cNvPr id="14" name="Image 12" descr="preencoded.png"/>
          <p:cNvPicPr>
            <a:picLocks noChangeAspect="1"/>
          </p:cNvPicPr>
          <p:nvPr/>
        </p:nvPicPr>
        <p:blipFill>
          <a:blip r:embed="rId13"/>
          <a:stretch>
            <a:fillRect/>
          </a:stretch>
        </p:blipFill>
        <p:spPr>
          <a:xfrm>
            <a:off x="1104900" y="4533900"/>
            <a:ext cx="152400" cy="152400"/>
          </a:xfrm>
          <a:prstGeom prst="rect">
            <a:avLst/>
          </a:prstGeom>
        </p:spPr>
      </p:pic>
      <p:pic>
        <p:nvPicPr>
          <p:cNvPr id="15" name="Image 13" descr="preencoded.png"/>
          <p:cNvPicPr>
            <a:picLocks noChangeAspect="1"/>
          </p:cNvPicPr>
          <p:nvPr/>
        </p:nvPicPr>
        <p:blipFill>
          <a:blip r:embed="rId13"/>
          <a:stretch>
            <a:fillRect/>
          </a:stretch>
        </p:blipFill>
        <p:spPr>
          <a:xfrm>
            <a:off x="1104900" y="4838700"/>
            <a:ext cx="152400" cy="152400"/>
          </a:xfrm>
          <a:prstGeom prst="rect">
            <a:avLst/>
          </a:prstGeom>
        </p:spPr>
      </p:pic>
      <p:pic>
        <p:nvPicPr>
          <p:cNvPr id="16" name="Image 14" descr="preencoded.png"/>
          <p:cNvPicPr>
            <a:picLocks noChangeAspect="1"/>
          </p:cNvPicPr>
          <p:nvPr/>
        </p:nvPicPr>
        <p:blipFill>
          <a:blip r:embed="rId14"/>
          <a:stretch>
            <a:fillRect/>
          </a:stretch>
        </p:blipFill>
        <p:spPr>
          <a:xfrm>
            <a:off x="5225951" y="1628775"/>
            <a:ext cx="2724150" cy="1809750"/>
          </a:xfrm>
          <a:prstGeom prst="rect">
            <a:avLst/>
          </a:prstGeom>
        </p:spPr>
      </p:pic>
      <p:pic>
        <p:nvPicPr>
          <p:cNvPr id="17" name="Image 15" descr="preencoded.png"/>
          <p:cNvPicPr>
            <a:picLocks noChangeAspect="1"/>
          </p:cNvPicPr>
          <p:nvPr/>
        </p:nvPicPr>
        <p:blipFill>
          <a:blip r:embed="rId15"/>
          <a:stretch>
            <a:fillRect/>
          </a:stretch>
        </p:blipFill>
        <p:spPr>
          <a:xfrm>
            <a:off x="5906988" y="3133725"/>
            <a:ext cx="1362075" cy="457200"/>
          </a:xfrm>
          <a:prstGeom prst="rect">
            <a:avLst/>
          </a:prstGeom>
        </p:spPr>
      </p:pic>
      <p:pic>
        <p:nvPicPr>
          <p:cNvPr id="18" name="Image 16" descr="preencoded.png"/>
          <p:cNvPicPr>
            <a:picLocks noChangeAspect="1"/>
          </p:cNvPicPr>
          <p:nvPr/>
        </p:nvPicPr>
        <p:blipFill>
          <a:blip r:embed="rId16"/>
          <a:stretch>
            <a:fillRect/>
          </a:stretch>
        </p:blipFill>
        <p:spPr>
          <a:xfrm>
            <a:off x="6302276" y="3895725"/>
            <a:ext cx="571500" cy="571500"/>
          </a:xfrm>
          <a:prstGeom prst="rect">
            <a:avLst/>
          </a:prstGeom>
        </p:spPr>
      </p:pic>
      <p:pic>
        <p:nvPicPr>
          <p:cNvPr id="19" name="Image 17" descr="preencoded.png"/>
          <p:cNvPicPr>
            <a:picLocks noChangeAspect="1"/>
          </p:cNvPicPr>
          <p:nvPr/>
        </p:nvPicPr>
        <p:blipFill>
          <a:blip r:embed="rId17"/>
          <a:stretch>
            <a:fillRect/>
          </a:stretch>
        </p:blipFill>
        <p:spPr>
          <a:xfrm>
            <a:off x="6473726" y="4029075"/>
            <a:ext cx="228600" cy="304800"/>
          </a:xfrm>
          <a:prstGeom prst="rect">
            <a:avLst/>
          </a:prstGeom>
        </p:spPr>
      </p:pic>
      <p:pic>
        <p:nvPicPr>
          <p:cNvPr id="20" name="Image 18" descr="preencoded.png"/>
          <p:cNvPicPr>
            <a:picLocks noChangeAspect="1"/>
          </p:cNvPicPr>
          <p:nvPr/>
        </p:nvPicPr>
        <p:blipFill>
          <a:blip r:embed="rId18"/>
          <a:stretch>
            <a:fillRect/>
          </a:stretch>
        </p:blipFill>
        <p:spPr>
          <a:xfrm>
            <a:off x="8178701" y="1181100"/>
            <a:ext cx="3708499" cy="4038600"/>
          </a:xfrm>
          <a:prstGeom prst="rect">
            <a:avLst/>
          </a:prstGeom>
        </p:spPr>
      </p:pic>
      <p:pic>
        <p:nvPicPr>
          <p:cNvPr id="21" name="Image 19" descr="preencoded.png"/>
          <p:cNvPicPr>
            <a:picLocks noChangeAspect="1"/>
          </p:cNvPicPr>
          <p:nvPr/>
        </p:nvPicPr>
        <p:blipFill>
          <a:blip r:embed="rId19"/>
          <a:stretch>
            <a:fillRect/>
          </a:stretch>
        </p:blipFill>
        <p:spPr>
          <a:xfrm>
            <a:off x="8369201" y="1409700"/>
            <a:ext cx="228600" cy="228600"/>
          </a:xfrm>
          <a:prstGeom prst="rect">
            <a:avLst/>
          </a:prstGeom>
        </p:spPr>
      </p:pic>
      <p:pic>
        <p:nvPicPr>
          <p:cNvPr id="22" name="Image 20" descr="preencoded.png"/>
          <p:cNvPicPr>
            <a:picLocks noChangeAspect="1"/>
          </p:cNvPicPr>
          <p:nvPr/>
        </p:nvPicPr>
        <p:blipFill>
          <a:blip r:embed="rId20"/>
          <a:stretch>
            <a:fillRect/>
          </a:stretch>
        </p:blipFill>
        <p:spPr>
          <a:xfrm>
            <a:off x="8369201" y="1828800"/>
            <a:ext cx="1109067" cy="38100"/>
          </a:xfrm>
          <a:prstGeom prst="rect">
            <a:avLst/>
          </a:prstGeom>
        </p:spPr>
      </p:pic>
      <p:pic>
        <p:nvPicPr>
          <p:cNvPr id="23" name="Image 21" descr="preencoded.png"/>
          <p:cNvPicPr>
            <a:picLocks noChangeAspect="1"/>
          </p:cNvPicPr>
          <p:nvPr/>
        </p:nvPicPr>
        <p:blipFill>
          <a:blip r:embed="rId21"/>
          <a:stretch>
            <a:fillRect/>
          </a:stretch>
        </p:blipFill>
        <p:spPr>
          <a:xfrm>
            <a:off x="8369201" y="2057400"/>
            <a:ext cx="571500" cy="571500"/>
          </a:xfrm>
          <a:prstGeom prst="rect">
            <a:avLst/>
          </a:prstGeom>
        </p:spPr>
      </p:pic>
      <p:pic>
        <p:nvPicPr>
          <p:cNvPr id="24" name="Image 22" descr="preencoded.png"/>
          <p:cNvPicPr>
            <a:picLocks noChangeAspect="1"/>
          </p:cNvPicPr>
          <p:nvPr/>
        </p:nvPicPr>
        <p:blipFill>
          <a:blip r:embed="rId22"/>
          <a:stretch>
            <a:fillRect/>
          </a:stretch>
        </p:blipFill>
        <p:spPr>
          <a:xfrm>
            <a:off x="8535888" y="2209800"/>
            <a:ext cx="238125" cy="266700"/>
          </a:xfrm>
          <a:prstGeom prst="rect">
            <a:avLst/>
          </a:prstGeom>
        </p:spPr>
      </p:pic>
      <p:pic>
        <p:nvPicPr>
          <p:cNvPr id="25" name="Image 23" descr="preencoded.png"/>
          <p:cNvPicPr>
            <a:picLocks noChangeAspect="1"/>
          </p:cNvPicPr>
          <p:nvPr/>
        </p:nvPicPr>
        <p:blipFill>
          <a:blip r:embed="rId23"/>
          <a:stretch>
            <a:fillRect/>
          </a:stretch>
        </p:blipFill>
        <p:spPr>
          <a:xfrm>
            <a:off x="8369201" y="3009900"/>
            <a:ext cx="571500" cy="571500"/>
          </a:xfrm>
          <a:prstGeom prst="rect">
            <a:avLst/>
          </a:prstGeom>
        </p:spPr>
      </p:pic>
      <p:pic>
        <p:nvPicPr>
          <p:cNvPr id="26" name="Image 24" descr="preencoded.png"/>
          <p:cNvPicPr>
            <a:picLocks noChangeAspect="1"/>
          </p:cNvPicPr>
          <p:nvPr/>
        </p:nvPicPr>
        <p:blipFill>
          <a:blip r:embed="rId24"/>
          <a:stretch>
            <a:fillRect/>
          </a:stretch>
        </p:blipFill>
        <p:spPr>
          <a:xfrm>
            <a:off x="8559701" y="3162300"/>
            <a:ext cx="190500" cy="266700"/>
          </a:xfrm>
          <a:prstGeom prst="rect">
            <a:avLst/>
          </a:prstGeom>
        </p:spPr>
      </p:pic>
      <p:pic>
        <p:nvPicPr>
          <p:cNvPr id="27" name="Image 25" descr="preencoded.png"/>
          <p:cNvPicPr>
            <a:picLocks noChangeAspect="1"/>
          </p:cNvPicPr>
          <p:nvPr/>
        </p:nvPicPr>
        <p:blipFill>
          <a:blip r:embed="rId25"/>
          <a:stretch>
            <a:fillRect/>
          </a:stretch>
        </p:blipFill>
        <p:spPr>
          <a:xfrm>
            <a:off x="8369201" y="3962400"/>
            <a:ext cx="571500" cy="571500"/>
          </a:xfrm>
          <a:prstGeom prst="rect">
            <a:avLst/>
          </a:prstGeom>
        </p:spPr>
      </p:pic>
      <p:pic>
        <p:nvPicPr>
          <p:cNvPr id="28" name="Image 26" descr="preencoded.png"/>
          <p:cNvPicPr>
            <a:picLocks noChangeAspect="1"/>
          </p:cNvPicPr>
          <p:nvPr/>
        </p:nvPicPr>
        <p:blipFill>
          <a:blip r:embed="rId26"/>
          <a:stretch>
            <a:fillRect/>
          </a:stretch>
        </p:blipFill>
        <p:spPr>
          <a:xfrm>
            <a:off x="8559701" y="4114800"/>
            <a:ext cx="190500" cy="266700"/>
          </a:xfrm>
          <a:prstGeom prst="rect">
            <a:avLst/>
          </a:prstGeom>
        </p:spPr>
      </p:pic>
      <p:sp>
        <p:nvSpPr>
          <p:cNvPr id="29" name="Text 0"/>
          <p:cNvSpPr/>
          <p:nvPr/>
        </p:nvSpPr>
        <p:spPr>
          <a:xfrm>
            <a:off x="533400" y="457200"/>
            <a:ext cx="11125200" cy="342900"/>
          </a:xfrm>
          <a:prstGeom prst="rect">
            <a:avLst/>
          </a:prstGeom>
          <a:noFill/>
          <a:ln/>
        </p:spPr>
        <p:txBody>
          <a:bodyPr vert="horz" wrap="square" lIns="0" tIns="0" rIns="0" bIns="0" rtlCol="0" anchor="t"/>
          <a:lstStyle/>
          <a:p>
            <a:pPr marL="0" indent="0">
              <a:lnSpc>
                <a:spcPts val="2700"/>
              </a:lnSpc>
              <a:buNone/>
            </a:pPr>
            <a:r>
              <a:rPr lang="en-US" sz="2250" b="1" dirty="0">
                <a:solidFill>
                  <a:srgbClr val="FFFFFF"/>
                </a:solidFill>
                <a:latin typeface="ui-sans-serif" pitchFamily="34" charset="0"/>
                <a:ea typeface="ui-sans-serif" pitchFamily="34" charset="-122"/>
                <a:cs typeface="ui-sans-serif" pitchFamily="34" charset="-120"/>
              </a:rPr>
              <a:t>Beneficiaries and Impact</a:t>
            </a:r>
            <a:endParaRPr lang="en-US" sz="2250" dirty="0"/>
          </a:p>
        </p:txBody>
      </p:sp>
      <p:sp>
        <p:nvSpPr>
          <p:cNvPr id="30" name="Text 1"/>
          <p:cNvSpPr/>
          <p:nvPr/>
        </p:nvSpPr>
        <p:spPr>
          <a:xfrm>
            <a:off x="895350" y="1371600"/>
            <a:ext cx="4311551"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Beneficiaries</a:t>
            </a:r>
            <a:endParaRPr lang="en-US" sz="1800" dirty="0"/>
          </a:p>
        </p:txBody>
      </p:sp>
      <p:sp>
        <p:nvSpPr>
          <p:cNvPr id="31" name="Text 2"/>
          <p:cNvSpPr/>
          <p:nvPr/>
        </p:nvSpPr>
        <p:spPr>
          <a:xfrm>
            <a:off x="1181100" y="2057400"/>
            <a:ext cx="5173861" cy="571500"/>
          </a:xfrm>
          <a:prstGeom prst="rect">
            <a:avLst/>
          </a:prstGeom>
          <a:noFill/>
          <a:ln/>
        </p:spPr>
        <p:txBody>
          <a:bodyPr vert="horz" wrap="square" lIns="0" tIns="0" rIns="0" bIns="0" rtlCol="0" anchor="t"/>
          <a:lstStyle/>
          <a:p>
            <a:pPr marL="0" indent="0">
              <a:lnSpc>
                <a:spcPts val="2100"/>
              </a:lnSpc>
              <a:buNone/>
            </a:pPr>
            <a:r>
              <a:rPr lang="en-US" sz="1500" dirty="0">
                <a:solidFill>
                  <a:srgbClr val="374151"/>
                </a:solidFill>
                <a:latin typeface="ui-sans-serif" pitchFamily="34" charset="0"/>
                <a:ea typeface="ui-sans-serif" pitchFamily="34" charset="-122"/>
                <a:cs typeface="ui-sans-serif" pitchFamily="34" charset="-120"/>
              </a:rPr>
              <a:t>Direct Beneficiaries</a:t>
            </a:r>
            <a:endParaRPr lang="en-US" sz="1500" dirty="0"/>
          </a:p>
        </p:txBody>
      </p:sp>
      <p:sp>
        <p:nvSpPr>
          <p:cNvPr id="32" name="Text 3"/>
          <p:cNvSpPr/>
          <p:nvPr/>
        </p:nvSpPr>
        <p:spPr>
          <a:xfrm>
            <a:off x="1333500" y="2743200"/>
            <a:ext cx="3033593"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Socially vulnerable young people</a:t>
            </a:r>
            <a:endParaRPr lang="en-US" sz="1200" dirty="0"/>
          </a:p>
        </p:txBody>
      </p:sp>
      <p:sp>
        <p:nvSpPr>
          <p:cNvPr id="33" name="Text 4"/>
          <p:cNvSpPr/>
          <p:nvPr/>
        </p:nvSpPr>
        <p:spPr>
          <a:xfrm>
            <a:off x="1333500" y="3048000"/>
            <a:ext cx="2969657"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Relevant and accessible support</a:t>
            </a:r>
            <a:endParaRPr lang="en-US" sz="1200" dirty="0"/>
          </a:p>
        </p:txBody>
      </p:sp>
      <p:sp>
        <p:nvSpPr>
          <p:cNvPr id="34" name="Text 5"/>
          <p:cNvSpPr/>
          <p:nvPr/>
        </p:nvSpPr>
        <p:spPr>
          <a:xfrm>
            <a:off x="1181100" y="3505200"/>
            <a:ext cx="5173861" cy="571500"/>
          </a:xfrm>
          <a:prstGeom prst="rect">
            <a:avLst/>
          </a:prstGeom>
          <a:noFill/>
          <a:ln/>
        </p:spPr>
        <p:txBody>
          <a:bodyPr vert="horz" wrap="square" lIns="0" tIns="0" rIns="0" bIns="0" rtlCol="0" anchor="t"/>
          <a:lstStyle/>
          <a:p>
            <a:pPr marL="0" indent="0">
              <a:lnSpc>
                <a:spcPts val="2100"/>
              </a:lnSpc>
              <a:buNone/>
            </a:pPr>
            <a:r>
              <a:rPr lang="en-US" sz="1500" dirty="0">
                <a:solidFill>
                  <a:srgbClr val="374151"/>
                </a:solidFill>
                <a:latin typeface="ui-sans-serif" pitchFamily="34" charset="0"/>
                <a:ea typeface="ui-sans-serif" pitchFamily="34" charset="-122"/>
                <a:cs typeface="ui-sans-serif" pitchFamily="34" charset="-120"/>
              </a:rPr>
              <a:t>Indirect Beneficiaries</a:t>
            </a:r>
            <a:endParaRPr lang="en-US" sz="1500" dirty="0"/>
          </a:p>
        </p:txBody>
      </p:sp>
      <p:sp>
        <p:nvSpPr>
          <p:cNvPr id="35" name="Text 6"/>
          <p:cNvSpPr/>
          <p:nvPr/>
        </p:nvSpPr>
        <p:spPr>
          <a:xfrm>
            <a:off x="1333500" y="4191000"/>
            <a:ext cx="1279981"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Youth workers</a:t>
            </a:r>
            <a:endParaRPr lang="en-US" sz="1200" dirty="0"/>
          </a:p>
        </p:txBody>
      </p:sp>
      <p:sp>
        <p:nvSpPr>
          <p:cNvPr id="36" name="Text 7"/>
          <p:cNvSpPr/>
          <p:nvPr/>
        </p:nvSpPr>
        <p:spPr>
          <a:xfrm>
            <a:off x="1333500" y="4495800"/>
            <a:ext cx="1198721"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Policymakers</a:t>
            </a:r>
            <a:endParaRPr lang="en-US" sz="1200" dirty="0"/>
          </a:p>
        </p:txBody>
      </p:sp>
      <p:sp>
        <p:nvSpPr>
          <p:cNvPr id="37" name="Text 8"/>
          <p:cNvSpPr/>
          <p:nvPr/>
        </p:nvSpPr>
        <p:spPr>
          <a:xfrm>
            <a:off x="1333500" y="4800600"/>
            <a:ext cx="1713786" cy="228600"/>
          </a:xfrm>
          <a:prstGeom prst="rect">
            <a:avLst/>
          </a:prstGeom>
          <a:noFill/>
          <a:ln/>
        </p:spPr>
        <p:txBody>
          <a:bodyPr vert="horz" wrap="square" lIns="0" tIns="0" rIns="0" bIns="0" rtlCol="0" anchor="t"/>
          <a:lstStyle/>
          <a:p>
            <a:pPr marL="0" indent="0" algn="l">
              <a:lnSpc>
                <a:spcPts val="1800"/>
              </a:lnSpc>
              <a:buNone/>
            </a:pPr>
            <a:r>
              <a:rPr lang="en-US" sz="1200" dirty="0">
                <a:solidFill>
                  <a:srgbClr val="374151"/>
                </a:solidFill>
                <a:latin typeface="ui-sans-serif" pitchFamily="34" charset="0"/>
                <a:ea typeface="ui-sans-serif" pitchFamily="34" charset="-122"/>
                <a:cs typeface="ui-sans-serif" pitchFamily="34" charset="-120"/>
              </a:rPr>
              <a:t>Local communities</a:t>
            </a:r>
            <a:endParaRPr lang="en-US" sz="1200" dirty="0"/>
          </a:p>
        </p:txBody>
      </p:sp>
      <p:sp>
        <p:nvSpPr>
          <p:cNvPr id="38" name="Text 9"/>
          <p:cNvSpPr/>
          <p:nvPr/>
        </p:nvSpPr>
        <p:spPr>
          <a:xfrm>
            <a:off x="6021288" y="3133725"/>
            <a:ext cx="1362075" cy="457200"/>
          </a:xfrm>
          <a:prstGeom prst="rect">
            <a:avLst/>
          </a:prstGeom>
          <a:noFill/>
          <a:ln/>
        </p:spPr>
        <p:txBody>
          <a:bodyPr vert="horz" wrap="square" lIns="0" tIns="0" rIns="0" bIns="0" rtlCol="0" anchor="t"/>
          <a:lstStyle/>
          <a:p>
            <a:pPr marL="0" indent="0">
              <a:lnSpc>
                <a:spcPts val="1500"/>
              </a:lnSpc>
              <a:buNone/>
            </a:pPr>
            <a:r>
              <a:rPr lang="en-US" sz="1050" dirty="0">
                <a:solidFill>
                  <a:srgbClr val="FFFFFF"/>
                </a:solidFill>
                <a:latin typeface="ui-sans-serif" pitchFamily="34" charset="0"/>
                <a:ea typeface="ui-sans-serif" pitchFamily="34" charset="-122"/>
                <a:cs typeface="ui-sans-serif" pitchFamily="34" charset="-120"/>
              </a:rPr>
              <a:t>Digital Connection</a:t>
            </a:r>
            <a:endParaRPr lang="en-US" sz="1050" dirty="0"/>
          </a:p>
        </p:txBody>
      </p:sp>
      <p:sp>
        <p:nvSpPr>
          <p:cNvPr id="39" name="Text 10"/>
          <p:cNvSpPr/>
          <p:nvPr/>
        </p:nvSpPr>
        <p:spPr>
          <a:xfrm>
            <a:off x="5655766" y="4543425"/>
            <a:ext cx="1864519" cy="228600"/>
          </a:xfrm>
          <a:prstGeom prst="rect">
            <a:avLst/>
          </a:prstGeom>
          <a:noFill/>
          <a:ln/>
        </p:spPr>
        <p:txBody>
          <a:bodyPr vert="horz" wrap="square" lIns="0" tIns="0" rIns="0" bIns="0" rtlCol="0" anchor="t"/>
          <a:lstStyle/>
          <a:p>
            <a:pPr marL="0" indent="0" algn="ctr">
              <a:lnSpc>
                <a:spcPts val="1800"/>
              </a:lnSpc>
              <a:buNone/>
            </a:pPr>
            <a:r>
              <a:rPr lang="en-US" sz="1200" dirty="0">
                <a:solidFill>
                  <a:srgbClr val="374151"/>
                </a:solidFill>
                <a:latin typeface="ui-sans-serif" pitchFamily="34" charset="0"/>
                <a:ea typeface="ui-sans-serif" pitchFamily="34" charset="-122"/>
                <a:cs typeface="ui-sans-serif" pitchFamily="34" charset="-120"/>
              </a:rPr>
              <a:t>Cross-Border Impact</a:t>
            </a:r>
            <a:endParaRPr lang="en-US" sz="1200" dirty="0"/>
          </a:p>
        </p:txBody>
      </p:sp>
      <p:sp>
        <p:nvSpPr>
          <p:cNvPr id="40" name="Text 11"/>
          <p:cNvSpPr/>
          <p:nvPr/>
        </p:nvSpPr>
        <p:spPr>
          <a:xfrm>
            <a:off x="8712101" y="1371600"/>
            <a:ext cx="3992999"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Long-term Impact</a:t>
            </a:r>
            <a:endParaRPr lang="en-US" sz="1800" dirty="0"/>
          </a:p>
        </p:txBody>
      </p:sp>
      <p:sp>
        <p:nvSpPr>
          <p:cNvPr id="41" name="Text 12"/>
          <p:cNvSpPr/>
          <p:nvPr/>
        </p:nvSpPr>
        <p:spPr>
          <a:xfrm>
            <a:off x="9055001" y="2057400"/>
            <a:ext cx="3170039"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374151"/>
                </a:solidFill>
                <a:latin typeface="ui-sans-serif" pitchFamily="34" charset="0"/>
                <a:ea typeface="ui-sans-serif" pitchFamily="34" charset="-122"/>
                <a:cs typeface="ui-sans-serif" pitchFamily="34" charset="-120"/>
              </a:rPr>
              <a:t>Digital Inclusion</a:t>
            </a:r>
            <a:endParaRPr lang="en-US" sz="1350" dirty="0"/>
          </a:p>
        </p:txBody>
      </p:sp>
      <p:sp>
        <p:nvSpPr>
          <p:cNvPr id="42" name="Text 13"/>
          <p:cNvSpPr/>
          <p:nvPr/>
        </p:nvSpPr>
        <p:spPr>
          <a:xfrm>
            <a:off x="9055001" y="2362200"/>
            <a:ext cx="26416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4B5563"/>
                </a:solidFill>
                <a:latin typeface="ui-sans-serif" pitchFamily="34" charset="0"/>
                <a:ea typeface="ui-sans-serif" pitchFamily="34" charset="-122"/>
                <a:cs typeface="ui-sans-serif" pitchFamily="34" charset="-120"/>
              </a:rPr>
              <a:t>Promoting equal access to digital resources and opportunities</a:t>
            </a:r>
            <a:endParaRPr lang="en-US" sz="1200" dirty="0"/>
          </a:p>
        </p:txBody>
      </p:sp>
      <p:sp>
        <p:nvSpPr>
          <p:cNvPr id="43" name="Text 14"/>
          <p:cNvSpPr/>
          <p:nvPr/>
        </p:nvSpPr>
        <p:spPr>
          <a:xfrm>
            <a:off x="9055001" y="3009900"/>
            <a:ext cx="3170039"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374151"/>
                </a:solidFill>
                <a:latin typeface="ui-sans-serif" pitchFamily="34" charset="0"/>
                <a:ea typeface="ui-sans-serif" pitchFamily="34" charset="-122"/>
                <a:cs typeface="ui-sans-serif" pitchFamily="34" charset="-120"/>
              </a:rPr>
              <a:t>Integrated Approach</a:t>
            </a:r>
            <a:endParaRPr lang="en-US" sz="1350" dirty="0"/>
          </a:p>
        </p:txBody>
      </p:sp>
      <p:sp>
        <p:nvSpPr>
          <p:cNvPr id="44" name="Text 15"/>
          <p:cNvSpPr/>
          <p:nvPr/>
        </p:nvSpPr>
        <p:spPr>
          <a:xfrm>
            <a:off x="9055001" y="3314700"/>
            <a:ext cx="26416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4B5563"/>
                </a:solidFill>
                <a:latin typeface="ui-sans-serif" pitchFamily="34" charset="0"/>
                <a:ea typeface="ui-sans-serif" pitchFamily="34" charset="-122"/>
                <a:cs typeface="ui-sans-serif" pitchFamily="34" charset="-120"/>
              </a:rPr>
              <a:t>Merging traditional youth work with modern digital practices</a:t>
            </a:r>
            <a:endParaRPr lang="en-US" sz="1200" dirty="0"/>
          </a:p>
        </p:txBody>
      </p:sp>
      <p:sp>
        <p:nvSpPr>
          <p:cNvPr id="45" name="Text 16"/>
          <p:cNvSpPr/>
          <p:nvPr/>
        </p:nvSpPr>
        <p:spPr>
          <a:xfrm>
            <a:off x="9055001" y="3962400"/>
            <a:ext cx="3170039" cy="266700"/>
          </a:xfrm>
          <a:prstGeom prst="rect">
            <a:avLst/>
          </a:prstGeom>
          <a:noFill/>
          <a:ln/>
        </p:spPr>
        <p:txBody>
          <a:bodyPr vert="horz" wrap="square" lIns="0" tIns="0" rIns="0" bIns="0" rtlCol="0" anchor="t"/>
          <a:lstStyle/>
          <a:p>
            <a:pPr marL="0" indent="0" algn="l">
              <a:lnSpc>
                <a:spcPts val="2100"/>
              </a:lnSpc>
              <a:buNone/>
            </a:pPr>
            <a:r>
              <a:rPr lang="en-US" sz="1350" dirty="0">
                <a:solidFill>
                  <a:srgbClr val="374151"/>
                </a:solidFill>
                <a:latin typeface="ui-sans-serif" pitchFamily="34" charset="0"/>
                <a:ea typeface="ui-sans-serif" pitchFamily="34" charset="-122"/>
                <a:cs typeface="ui-sans-serif" pitchFamily="34" charset="-120"/>
              </a:rPr>
              <a:t>Sustainable Model</a:t>
            </a:r>
            <a:endParaRPr lang="en-US" sz="1350" dirty="0"/>
          </a:p>
        </p:txBody>
      </p:sp>
      <p:sp>
        <p:nvSpPr>
          <p:cNvPr id="46" name="Text 17"/>
          <p:cNvSpPr/>
          <p:nvPr/>
        </p:nvSpPr>
        <p:spPr>
          <a:xfrm>
            <a:off x="9055001" y="4267200"/>
            <a:ext cx="2641699" cy="457200"/>
          </a:xfrm>
          <a:prstGeom prst="rect">
            <a:avLst/>
          </a:prstGeom>
          <a:noFill/>
          <a:ln/>
        </p:spPr>
        <p:txBody>
          <a:bodyPr vert="horz" wrap="square" lIns="0" tIns="0" rIns="0" bIns="0" rtlCol="0" anchor="t"/>
          <a:lstStyle/>
          <a:p>
            <a:pPr marL="0" indent="0" algn="l">
              <a:lnSpc>
                <a:spcPts val="1800"/>
              </a:lnSpc>
              <a:buNone/>
            </a:pPr>
            <a:r>
              <a:rPr lang="en-US" sz="1200" dirty="0">
                <a:solidFill>
                  <a:srgbClr val="4B5563"/>
                </a:solidFill>
                <a:latin typeface="ui-sans-serif" pitchFamily="34" charset="0"/>
                <a:ea typeface="ui-sans-serif" pitchFamily="34" charset="-122"/>
                <a:cs typeface="ui-sans-serif" pitchFamily="34" charset="-120"/>
              </a:rPr>
              <a:t>Creating a lasting, inclusive youth work model</a:t>
            </a:r>
            <a:endParaRPr lang="en-US" sz="1200" dirty="0"/>
          </a:p>
        </p:txBody>
      </p:sp>
      <p:sp>
        <p:nvSpPr>
          <p:cNvPr id="47" name="Text 18"/>
          <p:cNvSpPr/>
          <p:nvPr/>
        </p:nvSpPr>
        <p:spPr>
          <a:xfrm>
            <a:off x="-1219200" y="6134100"/>
            <a:ext cx="14630400" cy="266700"/>
          </a:xfrm>
          <a:prstGeom prst="rect">
            <a:avLst/>
          </a:prstGeom>
          <a:noFill/>
          <a:ln/>
        </p:spPr>
        <p:txBody>
          <a:bodyPr vert="horz" wrap="square" lIns="0" tIns="0" rIns="0" bIns="0" rtlCol="0" anchor="t"/>
          <a:lstStyle/>
          <a:p>
            <a:pPr marL="0" indent="0" algn="ctr">
              <a:lnSpc>
                <a:spcPts val="2100"/>
              </a:lnSpc>
              <a:buNone/>
            </a:pPr>
            <a:r>
              <a:rPr lang="en-US" sz="1350" i="1" dirty="0">
                <a:solidFill>
                  <a:srgbClr val="4B5563"/>
                </a:solidFill>
                <a:latin typeface="ui-sans-serif" pitchFamily="34" charset="0"/>
                <a:ea typeface="ui-sans-serif" pitchFamily="34" charset="-122"/>
                <a:cs typeface="ui-sans-serif" pitchFamily="34" charset="-120"/>
              </a:rPr>
              <a:t>"Fostering long-term social change across the cross-border region"</a:t>
            </a:r>
            <a:endParaRPr lang="en-US" sz="1350" dirty="0"/>
          </a:p>
        </p:txBody>
      </p:sp>
      <p:sp>
        <p:nvSpPr>
          <p:cNvPr id="48" name="Text 19"/>
          <p:cNvSpPr/>
          <p:nvPr/>
        </p:nvSpPr>
        <p:spPr>
          <a:xfrm>
            <a:off x="11794331" y="6477000"/>
            <a:ext cx="294322" cy="228600"/>
          </a:xfrm>
          <a:prstGeom prst="rect">
            <a:avLst/>
          </a:prstGeom>
          <a:noFill/>
          <a:ln/>
        </p:spPr>
        <p:txBody>
          <a:bodyPr vert="horz" wrap="square" lIns="0" tIns="0" rIns="0" bIns="0" rtlCol="0" anchor="t"/>
          <a:lstStyle/>
          <a:p>
            <a:pPr marL="0" indent="0">
              <a:lnSpc>
                <a:spcPts val="1800"/>
              </a:lnSpc>
              <a:buNone/>
            </a:pPr>
            <a:r>
              <a:rPr lang="en-US" sz="1200" dirty="0">
                <a:solidFill>
                  <a:srgbClr val="6B7280"/>
                </a:solidFill>
                <a:latin typeface="ui-sans-serif" pitchFamily="34" charset="0"/>
                <a:ea typeface="ui-sans-serif" pitchFamily="34" charset="-122"/>
                <a:cs typeface="ui-sans-serif" pitchFamily="34" charset="-120"/>
              </a:rPr>
              <a:t>8/8</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429500"/>
          </a:xfrm>
          <a:prstGeom prst="rect">
            <a:avLst/>
          </a:prstGeom>
        </p:spPr>
      </p:pic>
      <p:pic>
        <p:nvPicPr>
          <p:cNvPr id="3" name="Image 1" descr="preencoded.png"/>
          <p:cNvPicPr>
            <a:picLocks noChangeAspect="1"/>
          </p:cNvPicPr>
          <p:nvPr/>
        </p:nvPicPr>
        <p:blipFill>
          <a:blip r:embed="rId4"/>
          <a:stretch>
            <a:fillRect/>
          </a:stretch>
        </p:blipFill>
        <p:spPr>
          <a:xfrm>
            <a:off x="304800" y="304800"/>
            <a:ext cx="11582400" cy="647700"/>
          </a:xfrm>
          <a:prstGeom prst="rect">
            <a:avLst/>
          </a:prstGeom>
        </p:spPr>
      </p:pic>
      <p:pic>
        <p:nvPicPr>
          <p:cNvPr id="4" name="Image 2" descr="preencoded.png"/>
          <p:cNvPicPr>
            <a:picLocks noChangeAspect="1"/>
          </p:cNvPicPr>
          <p:nvPr/>
        </p:nvPicPr>
        <p:blipFill>
          <a:blip r:embed="rId5"/>
          <a:stretch>
            <a:fillRect/>
          </a:stretch>
        </p:blipFill>
        <p:spPr>
          <a:xfrm>
            <a:off x="304800" y="1181100"/>
            <a:ext cx="4495800" cy="3566071"/>
          </a:xfrm>
          <a:prstGeom prst="rect">
            <a:avLst/>
          </a:prstGeom>
        </p:spPr>
      </p:pic>
      <p:pic>
        <p:nvPicPr>
          <p:cNvPr id="6" name="Image 4" descr="preencoded.png"/>
          <p:cNvPicPr>
            <a:picLocks noChangeAspect="1"/>
          </p:cNvPicPr>
          <p:nvPr/>
        </p:nvPicPr>
        <p:blipFill>
          <a:blip r:embed="rId6"/>
          <a:stretch>
            <a:fillRect/>
          </a:stretch>
        </p:blipFill>
        <p:spPr>
          <a:xfrm>
            <a:off x="304800" y="5334000"/>
            <a:ext cx="4495800" cy="1790700"/>
          </a:xfrm>
          <a:prstGeom prst="rect">
            <a:avLst/>
          </a:prstGeom>
        </p:spPr>
      </p:pic>
      <p:pic>
        <p:nvPicPr>
          <p:cNvPr id="7" name="Image 5" descr="preencoded.png"/>
          <p:cNvPicPr>
            <a:picLocks noChangeAspect="1"/>
          </p:cNvPicPr>
          <p:nvPr/>
        </p:nvPicPr>
        <p:blipFill>
          <a:blip r:embed="rId7"/>
          <a:stretch>
            <a:fillRect/>
          </a:stretch>
        </p:blipFill>
        <p:spPr>
          <a:xfrm>
            <a:off x="495300" y="5562600"/>
            <a:ext cx="190500" cy="190500"/>
          </a:xfrm>
          <a:prstGeom prst="rect">
            <a:avLst/>
          </a:prstGeom>
        </p:spPr>
      </p:pic>
      <p:pic>
        <p:nvPicPr>
          <p:cNvPr id="8" name="Image 6" descr="preencoded.png"/>
          <p:cNvPicPr>
            <a:picLocks noChangeAspect="1"/>
          </p:cNvPicPr>
          <p:nvPr/>
        </p:nvPicPr>
        <p:blipFill>
          <a:blip r:embed="rId8"/>
          <a:stretch>
            <a:fillRect/>
          </a:stretch>
        </p:blipFill>
        <p:spPr>
          <a:xfrm>
            <a:off x="495300" y="5867400"/>
            <a:ext cx="1028700" cy="38100"/>
          </a:xfrm>
          <a:prstGeom prst="rect">
            <a:avLst/>
          </a:prstGeom>
        </p:spPr>
      </p:pic>
      <p:pic>
        <p:nvPicPr>
          <p:cNvPr id="9" name="Image 7" descr="preencoded.png"/>
          <p:cNvPicPr>
            <a:picLocks noChangeAspect="1"/>
          </p:cNvPicPr>
          <p:nvPr/>
        </p:nvPicPr>
        <p:blipFill>
          <a:blip r:embed="rId9"/>
          <a:stretch>
            <a:fillRect/>
          </a:stretch>
        </p:blipFill>
        <p:spPr>
          <a:xfrm>
            <a:off x="5029200" y="1181100"/>
            <a:ext cx="6858000" cy="3962400"/>
          </a:xfrm>
          <a:prstGeom prst="rect">
            <a:avLst/>
          </a:prstGeom>
        </p:spPr>
      </p:pic>
      <p:pic>
        <p:nvPicPr>
          <p:cNvPr id="11" name="Image 9" descr="preencoded.png"/>
          <p:cNvPicPr>
            <a:picLocks noChangeAspect="1"/>
          </p:cNvPicPr>
          <p:nvPr/>
        </p:nvPicPr>
        <p:blipFill>
          <a:blip r:embed="rId10"/>
          <a:stretch>
            <a:fillRect/>
          </a:stretch>
        </p:blipFill>
        <p:spPr>
          <a:xfrm>
            <a:off x="5219700" y="1790700"/>
            <a:ext cx="1619250" cy="38100"/>
          </a:xfrm>
          <a:prstGeom prst="rect">
            <a:avLst/>
          </a:prstGeom>
        </p:spPr>
      </p:pic>
      <p:pic>
        <p:nvPicPr>
          <p:cNvPr id="12" name="Image 10" descr="preencoded.png"/>
          <p:cNvPicPr>
            <a:picLocks noChangeAspect="1"/>
          </p:cNvPicPr>
          <p:nvPr/>
        </p:nvPicPr>
        <p:blipFill>
          <a:blip r:embed="rId11"/>
          <a:stretch>
            <a:fillRect/>
          </a:stretch>
        </p:blipFill>
        <p:spPr>
          <a:xfrm>
            <a:off x="5219700" y="1981200"/>
            <a:ext cx="3162300" cy="1600200"/>
          </a:xfrm>
          <a:prstGeom prst="rect">
            <a:avLst/>
          </a:prstGeom>
        </p:spPr>
      </p:pic>
      <p:pic>
        <p:nvPicPr>
          <p:cNvPr id="13" name="Image 11" descr="preencoded.png"/>
          <p:cNvPicPr>
            <a:picLocks noChangeAspect="1"/>
          </p:cNvPicPr>
          <p:nvPr/>
        </p:nvPicPr>
        <p:blipFill>
          <a:blip r:embed="rId12"/>
          <a:stretch>
            <a:fillRect/>
          </a:stretch>
        </p:blipFill>
        <p:spPr>
          <a:xfrm>
            <a:off x="5372100" y="2209800"/>
            <a:ext cx="305246" cy="381000"/>
          </a:xfrm>
          <a:prstGeom prst="rect">
            <a:avLst/>
          </a:prstGeom>
        </p:spPr>
      </p:pic>
      <p:pic>
        <p:nvPicPr>
          <p:cNvPr id="14" name="Image 12" descr="preencoded.png"/>
          <p:cNvPicPr>
            <a:picLocks noChangeAspect="1"/>
          </p:cNvPicPr>
          <p:nvPr/>
        </p:nvPicPr>
        <p:blipFill>
          <a:blip r:embed="rId13"/>
          <a:stretch>
            <a:fillRect/>
          </a:stretch>
        </p:blipFill>
        <p:spPr>
          <a:xfrm>
            <a:off x="5429399" y="2324100"/>
            <a:ext cx="190500" cy="152400"/>
          </a:xfrm>
          <a:prstGeom prst="rect">
            <a:avLst/>
          </a:prstGeom>
        </p:spPr>
      </p:pic>
      <p:pic>
        <p:nvPicPr>
          <p:cNvPr id="15" name="Image 13" descr="preencoded.png"/>
          <p:cNvPicPr>
            <a:picLocks noChangeAspect="1"/>
          </p:cNvPicPr>
          <p:nvPr/>
        </p:nvPicPr>
        <p:blipFill>
          <a:blip r:embed="rId14"/>
          <a:stretch>
            <a:fillRect/>
          </a:stretch>
        </p:blipFill>
        <p:spPr>
          <a:xfrm>
            <a:off x="8534400" y="1981200"/>
            <a:ext cx="3162300" cy="1600200"/>
          </a:xfrm>
          <a:prstGeom prst="rect">
            <a:avLst/>
          </a:prstGeom>
        </p:spPr>
      </p:pic>
      <p:pic>
        <p:nvPicPr>
          <p:cNvPr id="16" name="Image 14" descr="preencoded.png"/>
          <p:cNvPicPr>
            <a:picLocks noChangeAspect="1"/>
          </p:cNvPicPr>
          <p:nvPr/>
        </p:nvPicPr>
        <p:blipFill>
          <a:blip r:embed="rId15"/>
          <a:stretch>
            <a:fillRect/>
          </a:stretch>
        </p:blipFill>
        <p:spPr>
          <a:xfrm>
            <a:off x="8686800" y="2133600"/>
            <a:ext cx="381000" cy="381000"/>
          </a:xfrm>
          <a:prstGeom prst="rect">
            <a:avLst/>
          </a:prstGeom>
        </p:spPr>
      </p:pic>
      <p:pic>
        <p:nvPicPr>
          <p:cNvPr id="17" name="Image 15" descr="preencoded.png"/>
          <p:cNvPicPr>
            <a:picLocks noChangeAspect="1"/>
          </p:cNvPicPr>
          <p:nvPr/>
        </p:nvPicPr>
        <p:blipFill>
          <a:blip r:embed="rId16"/>
          <a:stretch>
            <a:fillRect/>
          </a:stretch>
        </p:blipFill>
        <p:spPr>
          <a:xfrm>
            <a:off x="8820150" y="2247900"/>
            <a:ext cx="114300" cy="152400"/>
          </a:xfrm>
          <a:prstGeom prst="rect">
            <a:avLst/>
          </a:prstGeom>
        </p:spPr>
      </p:pic>
      <p:pic>
        <p:nvPicPr>
          <p:cNvPr id="18" name="Image 16" descr="preencoded.png"/>
          <p:cNvPicPr>
            <a:picLocks noChangeAspect="1"/>
          </p:cNvPicPr>
          <p:nvPr/>
        </p:nvPicPr>
        <p:blipFill>
          <a:blip r:embed="rId17"/>
          <a:stretch>
            <a:fillRect/>
          </a:stretch>
        </p:blipFill>
        <p:spPr>
          <a:xfrm>
            <a:off x="5219700" y="3733800"/>
            <a:ext cx="3162300" cy="1219200"/>
          </a:xfrm>
          <a:prstGeom prst="rect">
            <a:avLst/>
          </a:prstGeom>
        </p:spPr>
      </p:pic>
      <p:pic>
        <p:nvPicPr>
          <p:cNvPr id="19" name="Image 17" descr="preencoded.png"/>
          <p:cNvPicPr>
            <a:picLocks noChangeAspect="1"/>
          </p:cNvPicPr>
          <p:nvPr/>
        </p:nvPicPr>
        <p:blipFill>
          <a:blip r:embed="rId18"/>
          <a:stretch>
            <a:fillRect/>
          </a:stretch>
        </p:blipFill>
        <p:spPr>
          <a:xfrm>
            <a:off x="5372100" y="3886200"/>
            <a:ext cx="381000" cy="381000"/>
          </a:xfrm>
          <a:prstGeom prst="rect">
            <a:avLst/>
          </a:prstGeom>
        </p:spPr>
      </p:pic>
      <p:pic>
        <p:nvPicPr>
          <p:cNvPr id="20" name="Image 18" descr="preencoded.png"/>
          <p:cNvPicPr>
            <a:picLocks noChangeAspect="1"/>
          </p:cNvPicPr>
          <p:nvPr/>
        </p:nvPicPr>
        <p:blipFill>
          <a:blip r:embed="rId19"/>
          <a:stretch>
            <a:fillRect/>
          </a:stretch>
        </p:blipFill>
        <p:spPr>
          <a:xfrm>
            <a:off x="5467350" y="4000500"/>
            <a:ext cx="190500" cy="152400"/>
          </a:xfrm>
          <a:prstGeom prst="rect">
            <a:avLst/>
          </a:prstGeom>
        </p:spPr>
      </p:pic>
      <p:pic>
        <p:nvPicPr>
          <p:cNvPr id="21" name="Image 19" descr="preencoded.png"/>
          <p:cNvPicPr>
            <a:picLocks noChangeAspect="1"/>
          </p:cNvPicPr>
          <p:nvPr/>
        </p:nvPicPr>
        <p:blipFill>
          <a:blip r:embed="rId20"/>
          <a:stretch>
            <a:fillRect/>
          </a:stretch>
        </p:blipFill>
        <p:spPr>
          <a:xfrm>
            <a:off x="8534400" y="3733800"/>
            <a:ext cx="3162300" cy="1219200"/>
          </a:xfrm>
          <a:prstGeom prst="rect">
            <a:avLst/>
          </a:prstGeom>
        </p:spPr>
      </p:pic>
      <p:pic>
        <p:nvPicPr>
          <p:cNvPr id="22" name="Image 20" descr="preencoded.png"/>
          <p:cNvPicPr>
            <a:picLocks noChangeAspect="1"/>
          </p:cNvPicPr>
          <p:nvPr/>
        </p:nvPicPr>
        <p:blipFill>
          <a:blip r:embed="rId21"/>
          <a:stretch>
            <a:fillRect/>
          </a:stretch>
        </p:blipFill>
        <p:spPr>
          <a:xfrm>
            <a:off x="8686800" y="3886200"/>
            <a:ext cx="381000" cy="381000"/>
          </a:xfrm>
          <a:prstGeom prst="rect">
            <a:avLst/>
          </a:prstGeom>
        </p:spPr>
      </p:pic>
      <p:pic>
        <p:nvPicPr>
          <p:cNvPr id="23" name="Image 21" descr="preencoded.png"/>
          <p:cNvPicPr>
            <a:picLocks noChangeAspect="1"/>
          </p:cNvPicPr>
          <p:nvPr/>
        </p:nvPicPr>
        <p:blipFill>
          <a:blip r:embed="rId22"/>
          <a:stretch>
            <a:fillRect/>
          </a:stretch>
        </p:blipFill>
        <p:spPr>
          <a:xfrm>
            <a:off x="8782050" y="4000500"/>
            <a:ext cx="190500" cy="152400"/>
          </a:xfrm>
          <a:prstGeom prst="rect">
            <a:avLst/>
          </a:prstGeom>
        </p:spPr>
      </p:pic>
      <p:pic>
        <p:nvPicPr>
          <p:cNvPr id="24" name="Image 22" descr="preencoded.png"/>
          <p:cNvPicPr>
            <a:picLocks noChangeAspect="1"/>
          </p:cNvPicPr>
          <p:nvPr/>
        </p:nvPicPr>
        <p:blipFill>
          <a:blip r:embed="rId23"/>
          <a:stretch>
            <a:fillRect/>
          </a:stretch>
        </p:blipFill>
        <p:spPr>
          <a:xfrm>
            <a:off x="5029200" y="5295900"/>
            <a:ext cx="6858000" cy="1828800"/>
          </a:xfrm>
          <a:prstGeom prst="rect">
            <a:avLst/>
          </a:prstGeom>
        </p:spPr>
      </p:pic>
      <p:pic>
        <p:nvPicPr>
          <p:cNvPr id="25" name="Image 23" descr="preencoded.png"/>
          <p:cNvPicPr>
            <a:picLocks noChangeAspect="1"/>
          </p:cNvPicPr>
          <p:nvPr/>
        </p:nvPicPr>
        <p:blipFill>
          <a:blip r:embed="rId24"/>
          <a:stretch>
            <a:fillRect/>
          </a:stretch>
        </p:blipFill>
        <p:spPr>
          <a:xfrm>
            <a:off x="5219700" y="5486400"/>
            <a:ext cx="381000" cy="381000"/>
          </a:xfrm>
          <a:prstGeom prst="rect">
            <a:avLst/>
          </a:prstGeom>
        </p:spPr>
      </p:pic>
      <p:pic>
        <p:nvPicPr>
          <p:cNvPr id="26" name="Image 24" descr="preencoded.png"/>
          <p:cNvPicPr>
            <a:picLocks noChangeAspect="1"/>
          </p:cNvPicPr>
          <p:nvPr/>
        </p:nvPicPr>
        <p:blipFill>
          <a:blip r:embed="rId25"/>
          <a:stretch>
            <a:fillRect/>
          </a:stretch>
        </p:blipFill>
        <p:spPr>
          <a:xfrm>
            <a:off x="5353050" y="5600700"/>
            <a:ext cx="114300" cy="152400"/>
          </a:xfrm>
          <a:prstGeom prst="rect">
            <a:avLst/>
          </a:prstGeom>
        </p:spPr>
      </p:pic>
      <p:pic>
        <p:nvPicPr>
          <p:cNvPr id="27" name="Image 25" descr="preencoded.png"/>
          <p:cNvPicPr>
            <a:picLocks noChangeAspect="1"/>
          </p:cNvPicPr>
          <p:nvPr/>
        </p:nvPicPr>
        <p:blipFill>
          <a:blip r:embed="rId26"/>
          <a:stretch>
            <a:fillRect/>
          </a:stretch>
        </p:blipFill>
        <p:spPr>
          <a:xfrm>
            <a:off x="5219700" y="5943600"/>
            <a:ext cx="1079450" cy="38100"/>
          </a:xfrm>
          <a:prstGeom prst="rect">
            <a:avLst/>
          </a:prstGeom>
        </p:spPr>
      </p:pic>
      <p:sp>
        <p:nvSpPr>
          <p:cNvPr id="28" name="Text 0"/>
          <p:cNvSpPr/>
          <p:nvPr/>
        </p:nvSpPr>
        <p:spPr>
          <a:xfrm>
            <a:off x="533400" y="457200"/>
            <a:ext cx="11125200" cy="342900"/>
          </a:xfrm>
          <a:prstGeom prst="rect">
            <a:avLst/>
          </a:prstGeom>
          <a:noFill/>
          <a:ln/>
        </p:spPr>
        <p:txBody>
          <a:bodyPr vert="horz" wrap="square" lIns="0" tIns="0" rIns="0" bIns="0" rtlCol="0" anchor="t"/>
          <a:lstStyle/>
          <a:p>
            <a:pPr marL="0" indent="0">
              <a:lnSpc>
                <a:spcPts val="2700"/>
              </a:lnSpc>
              <a:buNone/>
            </a:pPr>
            <a:r>
              <a:rPr lang="lt-LT" sz="2250" b="1" dirty="0" err="1">
                <a:solidFill>
                  <a:srgbClr val="FFFFFF"/>
                </a:solidFill>
                <a:latin typeface="ui-sans-serif" pitchFamily="34" charset="0"/>
                <a:ea typeface="ui-sans-serif" pitchFamily="34" charset="-122"/>
                <a:cs typeface="ui-sans-serif" pitchFamily="34" charset="-120"/>
              </a:rPr>
              <a:t>Virtual</a:t>
            </a:r>
            <a:r>
              <a:rPr lang="lt-LT" sz="2250" b="1" dirty="0">
                <a:solidFill>
                  <a:srgbClr val="FFFFFF"/>
                </a:solidFill>
                <a:latin typeface="ui-sans-serif" pitchFamily="34" charset="0"/>
                <a:ea typeface="ui-sans-serif" pitchFamily="34" charset="-122"/>
                <a:cs typeface="ui-sans-serif" pitchFamily="34" charset="-120"/>
              </a:rPr>
              <a:t> </a:t>
            </a:r>
            <a:r>
              <a:rPr lang="lt-LT" sz="2250" b="1" dirty="0" err="1">
                <a:solidFill>
                  <a:srgbClr val="FFFFFF"/>
                </a:solidFill>
                <a:latin typeface="ui-sans-serif" pitchFamily="34" charset="0"/>
                <a:ea typeface="ui-sans-serif" pitchFamily="34" charset="-122"/>
                <a:cs typeface="ui-sans-serif" pitchFamily="34" charset="-120"/>
              </a:rPr>
              <a:t>Reality</a:t>
            </a:r>
            <a:r>
              <a:rPr lang="lt-LT" sz="2250" b="1" dirty="0">
                <a:solidFill>
                  <a:srgbClr val="FFFFFF"/>
                </a:solidFill>
                <a:latin typeface="ui-sans-serif" pitchFamily="34" charset="0"/>
                <a:ea typeface="ui-sans-serif" pitchFamily="34" charset="-122"/>
                <a:cs typeface="ui-sans-serif" pitchFamily="34" charset="-120"/>
              </a:rPr>
              <a:t> </a:t>
            </a:r>
            <a:r>
              <a:rPr lang="lt-LT" sz="2250" b="1" dirty="0" err="1">
                <a:solidFill>
                  <a:srgbClr val="FFFFFF"/>
                </a:solidFill>
                <a:latin typeface="ui-sans-serif" pitchFamily="34" charset="0"/>
                <a:ea typeface="ui-sans-serif" pitchFamily="34" charset="-122"/>
                <a:cs typeface="ui-sans-serif" pitchFamily="34" charset="-120"/>
              </a:rPr>
              <a:t>education</a:t>
            </a:r>
            <a:endParaRPr lang="en-US" sz="2250" dirty="0"/>
          </a:p>
        </p:txBody>
      </p:sp>
      <p:sp>
        <p:nvSpPr>
          <p:cNvPr id="31" name="Text 3"/>
          <p:cNvSpPr/>
          <p:nvPr/>
        </p:nvSpPr>
        <p:spPr>
          <a:xfrm>
            <a:off x="762000" y="5524500"/>
            <a:ext cx="4937760" cy="266700"/>
          </a:xfrm>
          <a:prstGeom prst="rect">
            <a:avLst/>
          </a:prstGeom>
          <a:noFill/>
          <a:ln/>
        </p:spPr>
        <p:txBody>
          <a:bodyPr vert="horz" wrap="square" lIns="0" tIns="0" rIns="0" bIns="0" rtlCol="0" anchor="t"/>
          <a:lstStyle/>
          <a:p>
            <a:pPr marL="0" indent="0">
              <a:lnSpc>
                <a:spcPts val="2100"/>
              </a:lnSpc>
              <a:buNone/>
            </a:pPr>
            <a:r>
              <a:rPr lang="lt-LT" sz="1500" b="1" dirty="0" err="1">
                <a:solidFill>
                  <a:srgbClr val="1F2937"/>
                </a:solidFill>
                <a:latin typeface="ui-sans-serif" pitchFamily="34" charset="0"/>
                <a:ea typeface="ui-sans-serif" pitchFamily="34" charset="-122"/>
                <a:cs typeface="ui-sans-serif" pitchFamily="34" charset="-120"/>
              </a:rPr>
              <a:t>Challenge</a:t>
            </a:r>
            <a:endParaRPr lang="en-US" sz="1500" dirty="0"/>
          </a:p>
        </p:txBody>
      </p:sp>
      <p:sp>
        <p:nvSpPr>
          <p:cNvPr id="32" name="Text 4"/>
          <p:cNvSpPr/>
          <p:nvPr/>
        </p:nvSpPr>
        <p:spPr>
          <a:xfrm>
            <a:off x="495300" y="6019800"/>
            <a:ext cx="4114800" cy="914400"/>
          </a:xfrm>
          <a:prstGeom prst="rect">
            <a:avLst/>
          </a:prstGeom>
          <a:noFill/>
          <a:ln/>
        </p:spPr>
        <p:txBody>
          <a:bodyPr vert="horz" wrap="square" lIns="0" tIns="0" rIns="0" bIns="0" rtlCol="0" anchor="t"/>
          <a:lstStyle/>
          <a:p>
            <a:pPr marL="0" indent="0">
              <a:lnSpc>
                <a:spcPts val="1800"/>
              </a:lnSpc>
              <a:buNone/>
            </a:pPr>
            <a:r>
              <a:rPr lang="en-US" sz="1200" dirty="0"/>
              <a:t>Klaipėda tackles social exclusion, promotes empathy, prevents risky </a:t>
            </a:r>
            <a:r>
              <a:rPr lang="en-US" sz="1200" dirty="0" err="1"/>
              <a:t>behaviour</a:t>
            </a:r>
            <a:r>
              <a:rPr lang="en-US" sz="1200" dirty="0"/>
              <a:t>, and inspires young people to explore international opportunities.</a:t>
            </a:r>
          </a:p>
        </p:txBody>
      </p:sp>
      <p:sp>
        <p:nvSpPr>
          <p:cNvPr id="33" name="Text 5"/>
          <p:cNvSpPr/>
          <p:nvPr/>
        </p:nvSpPr>
        <p:spPr>
          <a:xfrm>
            <a:off x="5181600" y="1395594"/>
            <a:ext cx="6477000" cy="304800"/>
          </a:xfrm>
          <a:prstGeom prst="rect">
            <a:avLst/>
          </a:prstGeom>
          <a:noFill/>
          <a:ln/>
        </p:spPr>
        <p:txBody>
          <a:bodyPr vert="horz" wrap="square" lIns="0" tIns="0" rIns="0" bIns="0" rtlCol="0" anchor="t"/>
          <a:lstStyle/>
          <a:p>
            <a:pPr marL="0" indent="0">
              <a:lnSpc>
                <a:spcPts val="2400"/>
              </a:lnSpc>
              <a:buNone/>
            </a:pPr>
            <a:r>
              <a:rPr lang="en-US" sz="1800" b="1" dirty="0">
                <a:solidFill>
                  <a:srgbClr val="1F2937"/>
                </a:solidFill>
                <a:latin typeface="ui-sans-serif" pitchFamily="34" charset="0"/>
                <a:ea typeface="ui-sans-serif" pitchFamily="34" charset="-122"/>
                <a:cs typeface="ui-sans-serif" pitchFamily="34" charset="-120"/>
              </a:rPr>
              <a:t> </a:t>
            </a:r>
            <a:r>
              <a:rPr lang="lt-LT" b="1" dirty="0">
                <a:solidFill>
                  <a:srgbClr val="1F2937"/>
                </a:solidFill>
                <a:latin typeface="ui-sans-serif" pitchFamily="34" charset="0"/>
                <a:ea typeface="ui-sans-serif" pitchFamily="34" charset="-122"/>
                <a:cs typeface="ui-sans-serif" pitchFamily="34" charset="-120"/>
              </a:rPr>
              <a:t>4 </a:t>
            </a:r>
            <a:r>
              <a:rPr lang="lt-LT" b="1" dirty="0" err="1">
                <a:solidFill>
                  <a:srgbClr val="1F2937"/>
                </a:solidFill>
                <a:latin typeface="ui-sans-serif" pitchFamily="34" charset="0"/>
                <a:ea typeface="ui-sans-serif" pitchFamily="34" charset="-122"/>
                <a:cs typeface="ui-sans-serif" pitchFamily="34" charset="-120"/>
              </a:rPr>
              <a:t>movies</a:t>
            </a:r>
            <a:r>
              <a:rPr lang="lt-LT" b="1" dirty="0">
                <a:solidFill>
                  <a:srgbClr val="1F2937"/>
                </a:solidFill>
                <a:latin typeface="ui-sans-serif" pitchFamily="34" charset="0"/>
                <a:ea typeface="ui-sans-serif" pitchFamily="34" charset="-122"/>
                <a:cs typeface="ui-sans-serif" pitchFamily="34" charset="-120"/>
              </a:rPr>
              <a:t> </a:t>
            </a:r>
            <a:r>
              <a:rPr lang="lt-LT" b="1" dirty="0" err="1">
                <a:solidFill>
                  <a:srgbClr val="1F2937"/>
                </a:solidFill>
                <a:latin typeface="ui-sans-serif" pitchFamily="34" charset="0"/>
                <a:ea typeface="ui-sans-serif" pitchFamily="34" charset="-122"/>
                <a:cs typeface="ui-sans-serif" pitchFamily="34" charset="-120"/>
              </a:rPr>
              <a:t>about</a:t>
            </a:r>
            <a:r>
              <a:rPr lang="lt-LT" b="1" dirty="0">
                <a:solidFill>
                  <a:srgbClr val="1F2937"/>
                </a:solidFill>
                <a:latin typeface="ui-sans-serif" pitchFamily="34" charset="0"/>
                <a:ea typeface="ui-sans-serif" pitchFamily="34" charset="-122"/>
                <a:cs typeface="ui-sans-serif" pitchFamily="34" charset="-120"/>
              </a:rPr>
              <a:t> </a:t>
            </a:r>
            <a:r>
              <a:rPr lang="lt-LT" b="1" dirty="0" err="1">
                <a:solidFill>
                  <a:srgbClr val="1F2937"/>
                </a:solidFill>
                <a:latin typeface="ui-sans-serif" pitchFamily="34" charset="0"/>
                <a:ea typeface="ui-sans-serif" pitchFamily="34" charset="-122"/>
                <a:cs typeface="ui-sans-serif" pitchFamily="34" charset="-120"/>
              </a:rPr>
              <a:t>social</a:t>
            </a:r>
            <a:r>
              <a:rPr lang="lt-LT" b="1" dirty="0">
                <a:solidFill>
                  <a:srgbClr val="1F2937"/>
                </a:solidFill>
                <a:latin typeface="ui-sans-serif" pitchFamily="34" charset="0"/>
                <a:ea typeface="ui-sans-serif" pitchFamily="34" charset="-122"/>
                <a:cs typeface="ui-sans-serif" pitchFamily="34" charset="-120"/>
              </a:rPr>
              <a:t> </a:t>
            </a:r>
            <a:r>
              <a:rPr lang="lt-LT" b="1" dirty="0" err="1">
                <a:solidFill>
                  <a:srgbClr val="1F2937"/>
                </a:solidFill>
                <a:latin typeface="ui-sans-serif" pitchFamily="34" charset="0"/>
                <a:ea typeface="ui-sans-serif" pitchFamily="34" charset="-122"/>
                <a:cs typeface="ui-sans-serif" pitchFamily="34" charset="-120"/>
              </a:rPr>
              <a:t>problems</a:t>
            </a:r>
            <a:endParaRPr lang="en-US" sz="1800" dirty="0"/>
          </a:p>
        </p:txBody>
      </p:sp>
      <p:sp>
        <p:nvSpPr>
          <p:cNvPr id="34" name="Text 6"/>
          <p:cNvSpPr/>
          <p:nvPr/>
        </p:nvSpPr>
        <p:spPr>
          <a:xfrm>
            <a:off x="5791646" y="2133600"/>
            <a:ext cx="2437954" cy="533400"/>
          </a:xfrm>
          <a:prstGeom prst="rect">
            <a:avLst/>
          </a:prstGeom>
          <a:noFill/>
          <a:ln/>
        </p:spPr>
        <p:txBody>
          <a:bodyPr vert="horz" wrap="square" lIns="0" tIns="0" rIns="0" bIns="0" rtlCol="0" anchor="t"/>
          <a:lstStyle/>
          <a:p>
            <a:pPr marL="0" indent="0">
              <a:lnSpc>
                <a:spcPts val="2100"/>
              </a:lnSpc>
              <a:buNone/>
            </a:pPr>
            <a:r>
              <a:rPr lang="lt-LT" sz="1350" b="1" dirty="0">
                <a:solidFill>
                  <a:srgbClr val="1F2937"/>
                </a:solidFill>
                <a:latin typeface="ui-sans-serif" pitchFamily="34" charset="0"/>
                <a:ea typeface="ui-sans-serif" pitchFamily="34" charset="-122"/>
                <a:cs typeface="ui-sans-serif" pitchFamily="34" charset="-120"/>
              </a:rPr>
              <a:t>B</a:t>
            </a:r>
            <a:r>
              <a:rPr lang="en-US" sz="1350" b="1" dirty="0" err="1">
                <a:solidFill>
                  <a:srgbClr val="1F2937"/>
                </a:solidFill>
                <a:latin typeface="ui-sans-serif" pitchFamily="34" charset="0"/>
                <a:ea typeface="ui-sans-serif" pitchFamily="34" charset="-122"/>
                <a:cs typeface="ui-sans-serif" pitchFamily="34" charset="-120"/>
              </a:rPr>
              <a:t>ullying</a:t>
            </a:r>
            <a:endParaRPr lang="en-US" sz="1350" dirty="0"/>
          </a:p>
        </p:txBody>
      </p:sp>
      <p:sp>
        <p:nvSpPr>
          <p:cNvPr id="35" name="Text 7"/>
          <p:cNvSpPr/>
          <p:nvPr/>
        </p:nvSpPr>
        <p:spPr>
          <a:xfrm>
            <a:off x="5829300" y="2743200"/>
            <a:ext cx="2400300" cy="6858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ea typeface="ui-sans-serif" pitchFamily="34" charset="-122"/>
              </a:rPr>
              <a:t>The goal is to show the effects of bullying and discuss prevention.</a:t>
            </a:r>
            <a:endParaRPr lang="en-US" sz="1200" dirty="0"/>
          </a:p>
        </p:txBody>
      </p:sp>
      <p:sp>
        <p:nvSpPr>
          <p:cNvPr id="36" name="Text 8"/>
          <p:cNvSpPr/>
          <p:nvPr/>
        </p:nvSpPr>
        <p:spPr>
          <a:xfrm>
            <a:off x="9182100" y="2190750"/>
            <a:ext cx="2271534" cy="266700"/>
          </a:xfrm>
          <a:prstGeom prst="rect">
            <a:avLst/>
          </a:prstGeom>
          <a:noFill/>
          <a:ln/>
        </p:spPr>
        <p:txBody>
          <a:bodyPr vert="horz" wrap="square" lIns="0" tIns="0" rIns="0" bIns="0" rtlCol="0" anchor="t"/>
          <a:lstStyle/>
          <a:p>
            <a:pPr marL="0" indent="0">
              <a:lnSpc>
                <a:spcPts val="2100"/>
              </a:lnSpc>
              <a:buNone/>
            </a:pPr>
            <a:r>
              <a:rPr lang="en-US" sz="1350" b="1" dirty="0">
                <a:solidFill>
                  <a:srgbClr val="1F2937"/>
                </a:solidFill>
                <a:latin typeface="ui-sans-serif" pitchFamily="34" charset="0"/>
                <a:ea typeface="ui-sans-serif" pitchFamily="34" charset="-122"/>
                <a:cs typeface="ui-sans-serif" pitchFamily="34" charset="-120"/>
              </a:rPr>
              <a:t>Di</a:t>
            </a:r>
            <a:r>
              <a:rPr lang="lt-LT" sz="1350" b="1" dirty="0" err="1">
                <a:solidFill>
                  <a:srgbClr val="1F2937"/>
                </a:solidFill>
                <a:latin typeface="ui-sans-serif" pitchFamily="34" charset="0"/>
                <a:ea typeface="ui-sans-serif" pitchFamily="34" charset="-122"/>
                <a:cs typeface="ui-sans-serif" pitchFamily="34" charset="-120"/>
              </a:rPr>
              <a:t>ssabilities</a:t>
            </a:r>
            <a:endParaRPr lang="en-US" sz="1350" dirty="0"/>
          </a:p>
        </p:txBody>
      </p:sp>
      <p:sp>
        <p:nvSpPr>
          <p:cNvPr id="37" name="Text 9"/>
          <p:cNvSpPr/>
          <p:nvPr/>
        </p:nvSpPr>
        <p:spPr>
          <a:xfrm>
            <a:off x="9144000" y="2590800"/>
            <a:ext cx="25146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ea typeface="ui-sans-serif" pitchFamily="34" charset="-122"/>
              </a:rPr>
              <a:t>3 situations with different disabilities show everyday problems</a:t>
            </a:r>
            <a:endParaRPr lang="en-US" sz="1200" dirty="0"/>
          </a:p>
        </p:txBody>
      </p:sp>
      <p:sp>
        <p:nvSpPr>
          <p:cNvPr id="38" name="Text 10"/>
          <p:cNvSpPr/>
          <p:nvPr/>
        </p:nvSpPr>
        <p:spPr>
          <a:xfrm>
            <a:off x="5867400" y="3943350"/>
            <a:ext cx="1769507" cy="266700"/>
          </a:xfrm>
          <a:prstGeom prst="rect">
            <a:avLst/>
          </a:prstGeom>
          <a:noFill/>
          <a:ln/>
        </p:spPr>
        <p:txBody>
          <a:bodyPr vert="horz" wrap="square" lIns="0" tIns="0" rIns="0" bIns="0" rtlCol="0" anchor="t"/>
          <a:lstStyle/>
          <a:p>
            <a:pPr marL="0" indent="0">
              <a:lnSpc>
                <a:spcPts val="2100"/>
              </a:lnSpc>
              <a:buNone/>
            </a:pPr>
            <a:r>
              <a:rPr lang="lt-LT" sz="1350" b="1" dirty="0" err="1">
                <a:solidFill>
                  <a:srgbClr val="1F2937"/>
                </a:solidFill>
                <a:latin typeface="ui-sans-serif" pitchFamily="34" charset="0"/>
                <a:ea typeface="ui-sans-serif" pitchFamily="34" charset="-122"/>
                <a:cs typeface="ui-sans-serif" pitchFamily="34" charset="-120"/>
              </a:rPr>
              <a:t>Drug</a:t>
            </a:r>
            <a:r>
              <a:rPr lang="lt-LT" sz="1350" b="1" dirty="0">
                <a:solidFill>
                  <a:srgbClr val="1F2937"/>
                </a:solidFill>
                <a:latin typeface="ui-sans-serif" pitchFamily="34" charset="0"/>
                <a:ea typeface="ui-sans-serif" pitchFamily="34" charset="-122"/>
                <a:cs typeface="ui-sans-serif" pitchFamily="34" charset="-120"/>
              </a:rPr>
              <a:t> </a:t>
            </a:r>
            <a:r>
              <a:rPr lang="lt-LT" sz="1350" b="1" dirty="0" err="1">
                <a:solidFill>
                  <a:srgbClr val="1F2937"/>
                </a:solidFill>
                <a:latin typeface="ui-sans-serif" pitchFamily="34" charset="0"/>
                <a:ea typeface="ui-sans-serif" pitchFamily="34" charset="-122"/>
                <a:cs typeface="ui-sans-serif" pitchFamily="34" charset="-120"/>
              </a:rPr>
              <a:t>addiction</a:t>
            </a:r>
            <a:endParaRPr lang="en-US" sz="1350" dirty="0"/>
          </a:p>
        </p:txBody>
      </p:sp>
      <p:sp>
        <p:nvSpPr>
          <p:cNvPr id="39" name="Text 11"/>
          <p:cNvSpPr/>
          <p:nvPr/>
        </p:nvSpPr>
        <p:spPr>
          <a:xfrm>
            <a:off x="5829300" y="4343400"/>
            <a:ext cx="24003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ea typeface="ui-sans-serif" pitchFamily="34" charset="-122"/>
              </a:rPr>
              <a:t>Designed to promote drug prevention and demonstrate the influence of friends</a:t>
            </a:r>
            <a:endParaRPr lang="en-US" sz="1200" dirty="0"/>
          </a:p>
        </p:txBody>
      </p:sp>
      <p:sp>
        <p:nvSpPr>
          <p:cNvPr id="40" name="Text 12"/>
          <p:cNvSpPr/>
          <p:nvPr/>
        </p:nvSpPr>
        <p:spPr>
          <a:xfrm>
            <a:off x="9182100" y="3943350"/>
            <a:ext cx="1984177" cy="266700"/>
          </a:xfrm>
          <a:prstGeom prst="rect">
            <a:avLst/>
          </a:prstGeom>
          <a:noFill/>
          <a:ln/>
        </p:spPr>
        <p:txBody>
          <a:bodyPr vert="horz" wrap="square" lIns="0" tIns="0" rIns="0" bIns="0" rtlCol="0" anchor="t"/>
          <a:lstStyle/>
          <a:p>
            <a:pPr marL="0" indent="0">
              <a:lnSpc>
                <a:spcPts val="2100"/>
              </a:lnSpc>
              <a:buNone/>
            </a:pPr>
            <a:r>
              <a:rPr lang="lt-LT" sz="1350" b="1" dirty="0">
                <a:solidFill>
                  <a:srgbClr val="1F2937"/>
                </a:solidFill>
                <a:latin typeface="ui-sans-serif" pitchFamily="34" charset="0"/>
                <a:ea typeface="ui-sans-serif" pitchFamily="34" charset="-122"/>
                <a:cs typeface="ui-sans-serif" pitchFamily="34" charset="-120"/>
              </a:rPr>
              <a:t>ERASMUS+ </a:t>
            </a:r>
            <a:r>
              <a:rPr lang="lt-LT" sz="1350" b="1" dirty="0" err="1">
                <a:solidFill>
                  <a:srgbClr val="1F2937"/>
                </a:solidFill>
                <a:latin typeface="ui-sans-serif" pitchFamily="34" charset="0"/>
                <a:ea typeface="ui-sans-serif" pitchFamily="34" charset="-122"/>
                <a:cs typeface="ui-sans-serif" pitchFamily="34" charset="-120"/>
              </a:rPr>
              <a:t>opportunities</a:t>
            </a:r>
            <a:endParaRPr lang="en-US" sz="1350" dirty="0"/>
          </a:p>
        </p:txBody>
      </p:sp>
      <p:sp>
        <p:nvSpPr>
          <p:cNvPr id="41" name="Text 13"/>
          <p:cNvSpPr/>
          <p:nvPr/>
        </p:nvSpPr>
        <p:spPr>
          <a:xfrm>
            <a:off x="9144000" y="4343400"/>
            <a:ext cx="2400300" cy="457200"/>
          </a:xfrm>
          <a:prstGeom prst="rect">
            <a:avLst/>
          </a:prstGeom>
          <a:noFill/>
          <a:ln/>
        </p:spPr>
        <p:txBody>
          <a:bodyPr vert="horz" wrap="square" lIns="0" tIns="0" rIns="0" bIns="0" rtlCol="0" anchor="t"/>
          <a:lstStyle/>
          <a:p>
            <a:pPr marL="0" indent="0">
              <a:lnSpc>
                <a:spcPts val="1800"/>
              </a:lnSpc>
              <a:buNone/>
            </a:pPr>
            <a:r>
              <a:rPr lang="en-US" sz="1200" dirty="0">
                <a:solidFill>
                  <a:srgbClr val="374151"/>
                </a:solidFill>
                <a:latin typeface="ui-sans-serif" pitchFamily="34" charset="0"/>
                <a:ea typeface="ui-sans-serif" pitchFamily="34" charset="-122"/>
                <a:cs typeface="ui-sans-serif" pitchFamily="34" charset="-120"/>
              </a:rPr>
              <a:t>Erasmus+ </a:t>
            </a:r>
            <a:r>
              <a:rPr lang="lt-LT" sz="1200" dirty="0">
                <a:solidFill>
                  <a:srgbClr val="374151"/>
                </a:solidFill>
                <a:latin typeface="ui-sans-serif" pitchFamily="34" charset="0"/>
                <a:ea typeface="ui-sans-serif" pitchFamily="34" charset="-122"/>
                <a:cs typeface="ui-sans-serif" pitchFamily="34" charset="-120"/>
              </a:rPr>
              <a:t>n</a:t>
            </a:r>
            <a:r>
              <a:rPr lang="en-US" sz="1200" dirty="0" err="1">
                <a:solidFill>
                  <a:srgbClr val="374151"/>
                </a:solidFill>
                <a:latin typeface="ui-sans-serif" pitchFamily="34" charset="0"/>
                <a:ea typeface="ui-sans-serif" pitchFamily="34" charset="-122"/>
                <a:cs typeface="ui-sans-serif" pitchFamily="34" charset="-120"/>
              </a:rPr>
              <a:t>ewcomer</a:t>
            </a:r>
            <a:r>
              <a:rPr lang="en-US" sz="1200" dirty="0">
                <a:solidFill>
                  <a:srgbClr val="374151"/>
                </a:solidFill>
                <a:latin typeface="ui-sans-serif" pitchFamily="34" charset="0"/>
                <a:ea typeface="ui-sans-serif" pitchFamily="34" charset="-122"/>
                <a:cs typeface="ui-sans-serif" pitchFamily="34" charset="-120"/>
              </a:rPr>
              <a:t> </a:t>
            </a:r>
            <a:r>
              <a:rPr lang="lt-LT" sz="1200" dirty="0">
                <a:solidFill>
                  <a:srgbClr val="374151"/>
                </a:solidFill>
                <a:latin typeface="ui-sans-serif" pitchFamily="34" charset="0"/>
                <a:ea typeface="ui-sans-serif" pitchFamily="34" charset="-122"/>
                <a:cs typeface="ui-sans-serif" pitchFamily="34" charset="-120"/>
              </a:rPr>
              <a:t>a</a:t>
            </a:r>
            <a:r>
              <a:rPr lang="en-US" sz="1200" dirty="0" err="1">
                <a:solidFill>
                  <a:srgbClr val="374151"/>
                </a:solidFill>
                <a:latin typeface="ui-sans-serif" pitchFamily="34" charset="0"/>
                <a:ea typeface="ui-sans-serif" pitchFamily="34" charset="-122"/>
                <a:cs typeface="ui-sans-serif" pitchFamily="34" charset="-120"/>
              </a:rPr>
              <a:t>dventures</a:t>
            </a:r>
            <a:r>
              <a:rPr lang="en-US" sz="1200" dirty="0">
                <a:solidFill>
                  <a:srgbClr val="374151"/>
                </a:solidFill>
                <a:latin typeface="ui-sans-serif" pitchFamily="34" charset="0"/>
                <a:ea typeface="ui-sans-serif" pitchFamily="34" charset="-122"/>
                <a:cs typeface="ui-sans-serif" pitchFamily="34" charset="-120"/>
              </a:rPr>
              <a:t> are designed to encourage you to seize opportunities</a:t>
            </a:r>
            <a:endParaRPr lang="en-US" sz="1200" dirty="0"/>
          </a:p>
        </p:txBody>
      </p:sp>
      <p:sp>
        <p:nvSpPr>
          <p:cNvPr id="42" name="Text 14"/>
          <p:cNvSpPr/>
          <p:nvPr/>
        </p:nvSpPr>
        <p:spPr>
          <a:xfrm>
            <a:off x="5715000" y="5543550"/>
            <a:ext cx="2846784" cy="266700"/>
          </a:xfrm>
          <a:prstGeom prst="rect">
            <a:avLst/>
          </a:prstGeom>
          <a:noFill/>
          <a:ln/>
        </p:spPr>
        <p:txBody>
          <a:bodyPr vert="horz" wrap="square" lIns="0" tIns="0" rIns="0" bIns="0" rtlCol="0" anchor="t"/>
          <a:lstStyle/>
          <a:p>
            <a:pPr marL="0" indent="0">
              <a:lnSpc>
                <a:spcPts val="2100"/>
              </a:lnSpc>
              <a:buNone/>
            </a:pPr>
            <a:r>
              <a:rPr lang="en-US" sz="1500" b="1" dirty="0">
                <a:solidFill>
                  <a:srgbClr val="1F2937"/>
                </a:solidFill>
                <a:latin typeface="ui-sans-serif" pitchFamily="34" charset="0"/>
                <a:ea typeface="ui-sans-serif" pitchFamily="34" charset="-122"/>
                <a:cs typeface="ui-sans-serif" pitchFamily="34" charset="-120"/>
              </a:rPr>
              <a:t>Impact on Youth Work</a:t>
            </a:r>
            <a:endParaRPr lang="en-US" sz="1500" dirty="0"/>
          </a:p>
        </p:txBody>
      </p:sp>
      <p:sp>
        <p:nvSpPr>
          <p:cNvPr id="43" name="Text 15"/>
          <p:cNvSpPr/>
          <p:nvPr/>
        </p:nvSpPr>
        <p:spPr>
          <a:xfrm>
            <a:off x="5486400" y="60960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lt-LT" sz="1200" dirty="0" err="1">
                <a:solidFill>
                  <a:srgbClr val="374151"/>
                </a:solidFill>
                <a:ea typeface="ui-sans-serif" pitchFamily="34" charset="-122"/>
              </a:rPr>
              <a:t>Innovative</a:t>
            </a:r>
            <a:r>
              <a:rPr lang="lt-LT" sz="1200" dirty="0">
                <a:solidFill>
                  <a:srgbClr val="374151"/>
                </a:solidFill>
                <a:ea typeface="ui-sans-serif" pitchFamily="34" charset="-122"/>
              </a:rPr>
              <a:t> </a:t>
            </a:r>
            <a:r>
              <a:rPr lang="lt-LT" sz="1200" dirty="0" err="1">
                <a:solidFill>
                  <a:srgbClr val="374151"/>
                </a:solidFill>
                <a:ea typeface="ui-sans-serif" pitchFamily="34" charset="-122"/>
              </a:rPr>
              <a:t>tool</a:t>
            </a:r>
            <a:r>
              <a:rPr lang="lt-LT" sz="1200" dirty="0">
                <a:solidFill>
                  <a:srgbClr val="374151"/>
                </a:solidFill>
                <a:ea typeface="ui-sans-serif" pitchFamily="34" charset="-122"/>
              </a:rPr>
              <a:t> to </a:t>
            </a:r>
            <a:r>
              <a:rPr lang="lt-LT" sz="1200" dirty="0" err="1">
                <a:solidFill>
                  <a:srgbClr val="374151"/>
                </a:solidFill>
                <a:ea typeface="ui-sans-serif" pitchFamily="34" charset="-122"/>
              </a:rPr>
              <a:t>talk</a:t>
            </a:r>
            <a:r>
              <a:rPr lang="lt-LT" sz="1200" dirty="0">
                <a:solidFill>
                  <a:srgbClr val="374151"/>
                </a:solidFill>
                <a:ea typeface="ui-sans-serif" pitchFamily="34" charset="-122"/>
              </a:rPr>
              <a:t> </a:t>
            </a:r>
            <a:r>
              <a:rPr lang="lt-LT" sz="1200" dirty="0" err="1">
                <a:solidFill>
                  <a:srgbClr val="374151"/>
                </a:solidFill>
                <a:ea typeface="ui-sans-serif" pitchFamily="34" charset="-122"/>
              </a:rPr>
              <a:t>about</a:t>
            </a:r>
            <a:r>
              <a:rPr lang="lt-LT" sz="1200" dirty="0">
                <a:solidFill>
                  <a:srgbClr val="374151"/>
                </a:solidFill>
                <a:ea typeface="ui-sans-serif" pitchFamily="34" charset="-122"/>
              </a:rPr>
              <a:t> </a:t>
            </a:r>
            <a:r>
              <a:rPr lang="lt-LT" sz="1200" dirty="0" err="1">
                <a:solidFill>
                  <a:srgbClr val="374151"/>
                </a:solidFill>
                <a:ea typeface="ui-sans-serif" pitchFamily="34" charset="-122"/>
              </a:rPr>
              <a:t>different</a:t>
            </a:r>
            <a:r>
              <a:rPr lang="lt-LT" sz="1200" dirty="0">
                <a:solidFill>
                  <a:srgbClr val="374151"/>
                </a:solidFill>
                <a:ea typeface="ui-sans-serif" pitchFamily="34" charset="-122"/>
              </a:rPr>
              <a:t> </a:t>
            </a:r>
            <a:r>
              <a:rPr lang="lt-LT" sz="1200" dirty="0" err="1">
                <a:solidFill>
                  <a:srgbClr val="374151"/>
                </a:solidFill>
                <a:ea typeface="ui-sans-serif" pitchFamily="34" charset="-122"/>
              </a:rPr>
              <a:t>social</a:t>
            </a:r>
            <a:r>
              <a:rPr lang="lt-LT" sz="1200" dirty="0">
                <a:solidFill>
                  <a:srgbClr val="374151"/>
                </a:solidFill>
                <a:ea typeface="ui-sans-serif" pitchFamily="34" charset="-122"/>
              </a:rPr>
              <a:t> </a:t>
            </a:r>
            <a:r>
              <a:rPr lang="lt-LT" sz="1200" dirty="0" err="1">
                <a:solidFill>
                  <a:srgbClr val="374151"/>
                </a:solidFill>
                <a:ea typeface="ui-sans-serif" pitchFamily="34" charset="-122"/>
              </a:rPr>
              <a:t>challenges</a:t>
            </a:r>
            <a:endParaRPr lang="en-US" sz="1200" dirty="0"/>
          </a:p>
        </p:txBody>
      </p:sp>
      <p:sp>
        <p:nvSpPr>
          <p:cNvPr id="44" name="Text 16"/>
          <p:cNvSpPr/>
          <p:nvPr/>
        </p:nvSpPr>
        <p:spPr>
          <a:xfrm>
            <a:off x="5486400" y="64008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lt-LT" sz="1200" dirty="0" err="1">
                <a:solidFill>
                  <a:srgbClr val="374151"/>
                </a:solidFill>
                <a:latin typeface="ui-sans-serif" pitchFamily="34" charset="0"/>
                <a:ea typeface="ui-sans-serif" pitchFamily="34" charset="-122"/>
                <a:cs typeface="ui-sans-serif" pitchFamily="34" charset="-120"/>
              </a:rPr>
              <a:t>Strengthens</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prevention</a:t>
            </a:r>
            <a:r>
              <a:rPr lang="lt-LT" sz="1200" dirty="0">
                <a:solidFill>
                  <a:srgbClr val="374151"/>
                </a:solidFill>
                <a:latin typeface="ui-sans-serif" pitchFamily="34" charset="0"/>
                <a:ea typeface="ui-sans-serif" pitchFamily="34" charset="-122"/>
                <a:cs typeface="ui-sans-serif" pitchFamily="34" charset="-120"/>
              </a:rPr>
              <a:t> and </a:t>
            </a:r>
            <a:r>
              <a:rPr lang="lt-LT" sz="1200" dirty="0" err="1">
                <a:solidFill>
                  <a:srgbClr val="374151"/>
                </a:solidFill>
                <a:latin typeface="ui-sans-serif" pitchFamily="34" charset="0"/>
                <a:ea typeface="ui-sans-serif" pitchFamily="34" charset="-122"/>
                <a:cs typeface="ui-sans-serif" pitchFamily="34" charset="-120"/>
              </a:rPr>
              <a:t>inclusion</a:t>
            </a:r>
            <a:r>
              <a:rPr lang="lt-LT" sz="1200" dirty="0">
                <a:solidFill>
                  <a:srgbClr val="374151"/>
                </a:solidFill>
                <a:latin typeface="ui-sans-serif" pitchFamily="34" charset="0"/>
                <a:ea typeface="ui-sans-serif" pitchFamily="34" charset="-122"/>
                <a:cs typeface="ui-sans-serif" pitchFamily="34" charset="-120"/>
              </a:rPr>
              <a:t> </a:t>
            </a:r>
            <a:endParaRPr lang="en-US" sz="1200" dirty="0"/>
          </a:p>
        </p:txBody>
      </p:sp>
      <p:sp>
        <p:nvSpPr>
          <p:cNvPr id="45" name="Text 17"/>
          <p:cNvSpPr/>
          <p:nvPr/>
        </p:nvSpPr>
        <p:spPr>
          <a:xfrm>
            <a:off x="5486400" y="6705600"/>
            <a:ext cx="7452360" cy="228600"/>
          </a:xfrm>
          <a:prstGeom prst="rect">
            <a:avLst/>
          </a:prstGeom>
          <a:noFill/>
          <a:ln/>
        </p:spPr>
        <p:txBody>
          <a:bodyPr vert="horz" wrap="square" lIns="0" tIns="0" rIns="0" bIns="0" rtlCol="0" anchor="t"/>
          <a:lstStyle/>
          <a:p>
            <a:pPr marL="342900" indent="-342900" algn="l">
              <a:lnSpc>
                <a:spcPts val="1800"/>
              </a:lnSpc>
              <a:buSzPct val="100000"/>
              <a:buChar char="•"/>
            </a:pPr>
            <a:r>
              <a:rPr lang="lt-LT" sz="1200" dirty="0" err="1">
                <a:solidFill>
                  <a:srgbClr val="374151"/>
                </a:solidFill>
                <a:latin typeface="ui-sans-serif" pitchFamily="34" charset="0"/>
                <a:ea typeface="ui-sans-serif" pitchFamily="34" charset="-122"/>
                <a:cs typeface="ui-sans-serif" pitchFamily="34" charset="-120"/>
              </a:rPr>
              <a:t>Reflection</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helps</a:t>
            </a:r>
            <a:r>
              <a:rPr lang="lt-LT" sz="1200" dirty="0">
                <a:solidFill>
                  <a:srgbClr val="374151"/>
                </a:solidFill>
                <a:latin typeface="ui-sans-serif" pitchFamily="34" charset="0"/>
                <a:ea typeface="ui-sans-serif" pitchFamily="34" charset="-122"/>
                <a:cs typeface="ui-sans-serif" pitchFamily="34" charset="-120"/>
              </a:rPr>
              <a:t> </a:t>
            </a:r>
            <a:r>
              <a:rPr lang="en-US"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dive</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into</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the</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topic</a:t>
            </a:r>
            <a:r>
              <a:rPr lang="lt-LT" sz="1200" dirty="0">
                <a:solidFill>
                  <a:srgbClr val="374151"/>
                </a:solidFill>
                <a:latin typeface="ui-sans-serif" pitchFamily="34" charset="0"/>
                <a:ea typeface="ui-sans-serif" pitchFamily="34" charset="-122"/>
                <a:cs typeface="ui-sans-serif" pitchFamily="34" charset="-120"/>
              </a:rPr>
              <a:t> and </a:t>
            </a:r>
            <a:r>
              <a:rPr lang="lt-LT" sz="1200" dirty="0" err="1">
                <a:solidFill>
                  <a:srgbClr val="374151"/>
                </a:solidFill>
                <a:latin typeface="ui-sans-serif" pitchFamily="34" charset="0"/>
                <a:ea typeface="ui-sans-serif" pitchFamily="34" charset="-122"/>
                <a:cs typeface="ui-sans-serif" pitchFamily="34" charset="-120"/>
              </a:rPr>
              <a:t>encourages</a:t>
            </a:r>
            <a:r>
              <a:rPr lang="lt-LT" sz="1200" dirty="0">
                <a:solidFill>
                  <a:srgbClr val="374151"/>
                </a:solidFill>
                <a:latin typeface="ui-sans-serif" pitchFamily="34" charset="0"/>
                <a:ea typeface="ui-sans-serif" pitchFamily="34" charset="-122"/>
                <a:cs typeface="ui-sans-serif" pitchFamily="34" charset="-120"/>
              </a:rPr>
              <a:t> to </a:t>
            </a:r>
            <a:r>
              <a:rPr lang="lt-LT" sz="1200" dirty="0" err="1">
                <a:solidFill>
                  <a:srgbClr val="374151"/>
                </a:solidFill>
                <a:latin typeface="ui-sans-serif" pitchFamily="34" charset="0"/>
                <a:ea typeface="ui-sans-serif" pitchFamily="34" charset="-122"/>
                <a:cs typeface="ui-sans-serif" pitchFamily="34" charset="-120"/>
              </a:rPr>
              <a:t>change</a:t>
            </a:r>
            <a:r>
              <a:rPr lang="lt-LT" sz="1200" dirty="0">
                <a:solidFill>
                  <a:srgbClr val="374151"/>
                </a:solidFill>
                <a:latin typeface="ui-sans-serif" pitchFamily="34" charset="0"/>
                <a:ea typeface="ui-sans-serif" pitchFamily="34" charset="-122"/>
                <a:cs typeface="ui-sans-serif" pitchFamily="34" charset="-120"/>
              </a:rPr>
              <a:t> </a:t>
            </a:r>
            <a:r>
              <a:rPr lang="lt-LT" sz="1200" dirty="0" err="1">
                <a:solidFill>
                  <a:srgbClr val="374151"/>
                </a:solidFill>
                <a:latin typeface="ui-sans-serif" pitchFamily="34" charset="0"/>
                <a:ea typeface="ui-sans-serif" pitchFamily="34" charset="-122"/>
                <a:cs typeface="ui-sans-serif" pitchFamily="34" charset="-120"/>
              </a:rPr>
              <a:t>behaviour</a:t>
            </a:r>
            <a:endParaRPr lang="en-US" sz="1200" dirty="0"/>
          </a:p>
        </p:txBody>
      </p:sp>
      <p:sp>
        <p:nvSpPr>
          <p:cNvPr id="46" name="Text 18"/>
          <p:cNvSpPr/>
          <p:nvPr/>
        </p:nvSpPr>
        <p:spPr>
          <a:xfrm>
            <a:off x="11794331" y="7048500"/>
            <a:ext cx="294322" cy="228600"/>
          </a:xfrm>
          <a:prstGeom prst="rect">
            <a:avLst/>
          </a:prstGeom>
          <a:noFill/>
          <a:ln/>
        </p:spPr>
        <p:txBody>
          <a:bodyPr vert="horz" wrap="square" lIns="0" tIns="0" rIns="0" bIns="0" rtlCol="0" anchor="t"/>
          <a:lstStyle/>
          <a:p>
            <a:pPr marL="0" indent="0">
              <a:lnSpc>
                <a:spcPts val="1800"/>
              </a:lnSpc>
              <a:buNone/>
            </a:pPr>
            <a:r>
              <a:rPr lang="en-US" sz="1200" dirty="0">
                <a:solidFill>
                  <a:srgbClr val="6B7280"/>
                </a:solidFill>
                <a:latin typeface="ui-sans-serif" pitchFamily="34" charset="0"/>
                <a:ea typeface="ui-sans-serif" pitchFamily="34" charset="-122"/>
                <a:cs typeface="ui-sans-serif" pitchFamily="34" charset="-120"/>
              </a:rPr>
              <a:t>5/8</a:t>
            </a:r>
            <a:endParaRPr lang="en-US" sz="1200" dirty="0"/>
          </a:p>
        </p:txBody>
      </p:sp>
    </p:spTree>
    <p:extLst>
      <p:ext uri="{BB962C8B-B14F-4D97-AF65-F5344CB8AC3E}">
        <p14:creationId xmlns:p14="http://schemas.microsoft.com/office/powerpoint/2010/main" val="1122703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840</Words>
  <Application>Microsoft Office PowerPoint</Application>
  <PresentationFormat>Plačiaekranė</PresentationFormat>
  <Paragraphs>146</Paragraphs>
  <Slides>9</Slides>
  <Notes>9</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9</vt:i4>
      </vt:variant>
    </vt:vector>
  </HeadingPairs>
  <TitlesOfParts>
    <vt:vector size="13" baseType="lpstr">
      <vt:lpstr>Arial</vt:lpstr>
      <vt:lpstr>Calibri</vt:lpstr>
      <vt:lpstr>ui-sans-serif</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Agnė Kovalenkaitė</cp:lastModifiedBy>
  <cp:revision>4</cp:revision>
  <dcterms:created xsi:type="dcterms:W3CDTF">2025-11-05T07:38:40Z</dcterms:created>
  <dcterms:modified xsi:type="dcterms:W3CDTF">2025-11-05T08:04:25Z</dcterms:modified>
</cp:coreProperties>
</file>