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3"/>
    <p:sldMasterId id="2147483682" r:id="rId4"/>
    <p:sldMasterId id="2147483694" r:id="rId5"/>
  </p:sldMasterIdLst>
  <p:notesMasterIdLst>
    <p:notesMasterId r:id="rId11"/>
  </p:notesMasterIdLst>
  <p:handoutMasterIdLst>
    <p:handoutMasterId r:id="rId19"/>
  </p:handoutMasterIdLst>
  <p:sldIdLst>
    <p:sldId id="400" r:id="rId6"/>
    <p:sldId id="426" r:id="rId7"/>
    <p:sldId id="459" r:id="rId8"/>
    <p:sldId id="456" r:id="rId9"/>
    <p:sldId id="455" r:id="rId10"/>
    <p:sldId id="458" r:id="rId12"/>
    <p:sldId id="463" r:id="rId13"/>
    <p:sldId id="464" r:id="rId14"/>
    <p:sldId id="470" r:id="rId15"/>
    <p:sldId id="471" r:id="rId16"/>
    <p:sldId id="472" r:id="rId17"/>
    <p:sldId id="388" r:id="rId18"/>
  </p:sldIdLst>
  <p:sldSz cx="9144000" cy="5143500" type="screen16x9"/>
  <p:notesSz cx="6735445" cy="986599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0625" autoAdjust="0"/>
  </p:normalViewPr>
  <p:slideViewPr>
    <p:cSldViewPr showGuides="1">
      <p:cViewPr varScale="1">
        <p:scale>
          <a:sx n="124" d="100"/>
          <a:sy n="124" d="100"/>
        </p:scale>
        <p:origin x="176" y="432"/>
      </p:cViewPr>
      <p:guideLst>
        <p:guide orient="horz" pos="15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2016" y="54"/>
      </p:cViewPr>
      <p:guideLst>
        <p:guide orient="horz" pos="2922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029F1-777F-40C9-B76D-853A274FD049}" type="datetimeFigureOut">
              <a:rPr lang="fi-FI" smtClean="0"/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C777C-7ACD-404D-AD15-611DF1F7AB45}" type="slidenum">
              <a:rPr lang="fi-FI" smtClean="0"/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567F2-7D4A-4FBF-A81B-AC452800A111}" type="datetimeFigureOut">
              <a:rPr lang="fi-FI" smtClean="0"/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8DC38-513D-4089-9ADA-B07D03722263}" type="slidenum">
              <a:rPr lang="fi-FI" smtClean="0"/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pPr lvl="2">
              <a:buFont typeface="Wingdings" panose="05000000000000000000" charset="0"/>
              <a:buChar char="Ø"/>
            </a:pPr>
            <a:endParaRPr lang="en-US" altLang="en-US">
              <a:sym typeface="+mn-ea"/>
            </a:endParaRPr>
          </a:p>
          <a:p>
            <a:pPr lvl="2">
              <a:buFont typeface="Wingdings" panose="05000000000000000000" charset="0"/>
              <a:buChar char="Ø"/>
            </a:pPr>
            <a:endParaRPr lang="en-US" altLang="en-US">
              <a:sym typeface="+mn-ea"/>
            </a:endParaRPr>
          </a:p>
          <a:p>
            <a:pPr lvl="2">
              <a:buFont typeface="Wingdings" panose="05000000000000000000" charset="0"/>
              <a:buChar char="Ø"/>
            </a:pPr>
            <a:endParaRPr lang="en-US" altLang="en-US">
              <a:sym typeface="+mn-ea"/>
            </a:endParaRPr>
          </a:p>
          <a:p>
            <a:pPr lvl="2">
              <a:buFont typeface="Wingdings" panose="05000000000000000000" charset="0"/>
              <a:buChar char="Ø"/>
            </a:pPr>
            <a:r>
              <a:rPr lang="en-US" altLang="en-US">
                <a:sym typeface="+mn-ea"/>
              </a:rPr>
              <a:t>Poland: Subcarpathia, Lubelskie, and parts of Podlaskie and Mazowieckie</a:t>
            </a:r>
            <a:endParaRPr lang="en-US" altLang="en-US"/>
          </a:p>
          <a:p>
            <a:pPr lvl="2">
              <a:buFont typeface="Wingdings" panose="05000000000000000000" charset="0"/>
              <a:buChar char="Ø"/>
            </a:pPr>
            <a:r>
              <a:rPr lang="en-US" altLang="en-US">
                <a:sym typeface="+mn-ea"/>
              </a:rPr>
              <a:t>Ukraine: Lviv, Volyn, Zakarpattia, Rivne, Ternopil, and Ivano-Frankivsk</a:t>
            </a:r>
            <a:endParaRPr lang="en-US" altLang="en-US">
              <a:sym typeface="+mn-ea"/>
            </a:endParaRPr>
          </a:p>
          <a:p>
            <a:pPr lvl="2">
              <a:buFont typeface="Wingdings" panose="05000000000000000000" charset="0"/>
              <a:buChar char="Ø"/>
            </a:pPr>
            <a:r>
              <a:rPr lang="en-US" altLang="en-US">
                <a:sym typeface="+mn-ea"/>
              </a:rPr>
              <a:t>Local municipal authorities, regional/local public service providers (like utility or transport entities), and non-profit NGOs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/>
              <a:t>On the last thank</a:t>
            </a:r>
            <a:r>
              <a:rPr lang="en-US" baseline="0" noProof="0" dirty="0"/>
              <a:t> you -page there is a ubc.net address ready + room for your own contact details. Background can be changed by clicking the right side of the mouse -&gt; edit background.</a:t>
            </a:r>
            <a:endParaRPr lang="en-US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124672" y="4746178"/>
            <a:ext cx="15121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474617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eft blue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4355976" y="0"/>
            <a:ext cx="4788024" cy="451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645026" y="1417828"/>
            <a:ext cx="4452678" cy="339447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</a:t>
            </a:r>
            <a:endParaRPr lang="fi-FI" dirty="0"/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  <a:endParaRPr lang="fi-FI" dirty="0"/>
          </a:p>
          <a:p>
            <a:pPr lvl="2"/>
            <a:r>
              <a:rPr lang="fi-FI" dirty="0"/>
              <a:t>kolmas taso</a:t>
            </a:r>
            <a:endParaRPr lang="fi-FI" dirty="0"/>
          </a:p>
          <a:p>
            <a:pPr lvl="3"/>
            <a:r>
              <a:rPr lang="fi-FI" dirty="0"/>
              <a:t>neljäs taso</a:t>
            </a:r>
            <a:endParaRPr lang="fi-FI" dirty="0"/>
          </a:p>
          <a:p>
            <a:pPr lvl="4"/>
            <a:r>
              <a:rPr lang="fi-FI" dirty="0"/>
              <a:t>viides taso</a:t>
            </a:r>
            <a:endParaRPr lang="fi-FI" dirty="0"/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411510"/>
            <a:ext cx="4041775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  <a:endParaRPr lang="fi-FI" dirty="0"/>
          </a:p>
          <a:p>
            <a:pPr lvl="0"/>
            <a:r>
              <a:rPr lang="fi-FI" dirty="0"/>
              <a:t>tähän</a:t>
            </a:r>
            <a:endParaRPr lang="fi-FI" dirty="0"/>
          </a:p>
        </p:txBody>
      </p:sp>
      <p:sp>
        <p:nvSpPr>
          <p:cNvPr id="6" name="Suorakulmio 5"/>
          <p:cNvSpPr/>
          <p:nvPr userDrawn="1"/>
        </p:nvSpPr>
        <p:spPr>
          <a:xfrm>
            <a:off x="0" y="4371950"/>
            <a:ext cx="9144000" cy="771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59982"/>
            <a:ext cx="1450974" cy="2682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5292080" cy="4659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07354" y="1417828"/>
            <a:ext cx="4452678" cy="339447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</a:t>
            </a:r>
            <a:endParaRPr lang="fi-FI" dirty="0"/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  <a:endParaRPr lang="fi-FI" dirty="0"/>
          </a:p>
          <a:p>
            <a:pPr lvl="2"/>
            <a:r>
              <a:rPr lang="fi-FI" dirty="0"/>
              <a:t>kolmas taso</a:t>
            </a:r>
            <a:endParaRPr lang="fi-FI" dirty="0"/>
          </a:p>
          <a:p>
            <a:pPr lvl="3"/>
            <a:r>
              <a:rPr lang="fi-FI" dirty="0"/>
              <a:t>neljäs taso</a:t>
            </a:r>
            <a:endParaRPr lang="fi-FI" dirty="0"/>
          </a:p>
          <a:p>
            <a:pPr lvl="4"/>
            <a:r>
              <a:rPr lang="fi-FI" dirty="0"/>
              <a:t>viides taso</a:t>
            </a:r>
            <a:endParaRPr lang="fi-FI" dirty="0"/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07354" y="411510"/>
            <a:ext cx="4041775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  <a:endParaRPr lang="fi-FI" dirty="0"/>
          </a:p>
          <a:p>
            <a:pPr lvl="0"/>
            <a:r>
              <a:rPr lang="fi-FI" dirty="0"/>
              <a:t>tähän</a:t>
            </a:r>
            <a:endParaRPr lang="fi-FI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blue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5292080" cy="4659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07354" y="1417828"/>
            <a:ext cx="4452678" cy="339447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</a:t>
            </a:r>
            <a:endParaRPr lang="fi-FI" dirty="0"/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  <a:endParaRPr lang="fi-FI" dirty="0"/>
          </a:p>
          <a:p>
            <a:pPr lvl="2"/>
            <a:r>
              <a:rPr lang="fi-FI" dirty="0"/>
              <a:t>kolmas taso</a:t>
            </a:r>
            <a:endParaRPr lang="fi-FI" dirty="0"/>
          </a:p>
          <a:p>
            <a:pPr lvl="3"/>
            <a:r>
              <a:rPr lang="fi-FI" dirty="0"/>
              <a:t>neljäs taso</a:t>
            </a:r>
            <a:endParaRPr lang="fi-FI" dirty="0"/>
          </a:p>
          <a:p>
            <a:pPr lvl="4"/>
            <a:r>
              <a:rPr lang="fi-FI" dirty="0"/>
              <a:t>viides taso</a:t>
            </a:r>
            <a:endParaRPr lang="fi-FI" dirty="0"/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07354" y="411510"/>
            <a:ext cx="4041775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  <a:endParaRPr lang="fi-FI" dirty="0"/>
          </a:p>
          <a:p>
            <a:pPr lvl="0"/>
            <a:r>
              <a:rPr lang="fi-FI" dirty="0"/>
              <a:t>tähän</a:t>
            </a:r>
            <a:endParaRPr lang="fi-FI" dirty="0"/>
          </a:p>
        </p:txBody>
      </p:sp>
      <p:sp>
        <p:nvSpPr>
          <p:cNvPr id="6" name="Suorakulmio 5"/>
          <p:cNvSpPr/>
          <p:nvPr userDrawn="1"/>
        </p:nvSpPr>
        <p:spPr>
          <a:xfrm>
            <a:off x="0" y="4371950"/>
            <a:ext cx="9144000" cy="771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59982"/>
            <a:ext cx="1450974" cy="2682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+  2 tit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57200" y="411510"/>
            <a:ext cx="4040188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 </a:t>
            </a:r>
            <a:endParaRPr lang="fi-FI" dirty="0"/>
          </a:p>
          <a:p>
            <a:pPr lvl="0"/>
            <a:r>
              <a:rPr lang="fi-FI" dirty="0"/>
              <a:t>1 tähän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57200" y="1408484"/>
            <a:ext cx="4040188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  <a:endParaRPr lang="fi-FI" dirty="0"/>
          </a:p>
          <a:p>
            <a:pPr lvl="1"/>
            <a:r>
              <a:rPr lang="fi-FI" dirty="0"/>
              <a:t>toinen taso</a:t>
            </a:r>
            <a:endParaRPr lang="fi-FI" dirty="0"/>
          </a:p>
          <a:p>
            <a:pPr lvl="2"/>
            <a:r>
              <a:rPr lang="fi-FI" dirty="0"/>
              <a:t>kolmas taso</a:t>
            </a:r>
            <a:endParaRPr lang="fi-FI" dirty="0"/>
          </a:p>
          <a:p>
            <a:pPr lvl="3"/>
            <a:r>
              <a:rPr lang="fi-FI" dirty="0"/>
              <a:t>neljäs taso</a:t>
            </a:r>
            <a:endParaRPr lang="fi-FI" dirty="0"/>
          </a:p>
          <a:p>
            <a:pPr lvl="4"/>
            <a:r>
              <a:rPr lang="fi-FI" dirty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411510"/>
            <a:ext cx="4041775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 2</a:t>
            </a:r>
            <a:endParaRPr lang="fi-FI" dirty="0"/>
          </a:p>
          <a:p>
            <a:pPr lvl="0"/>
            <a:r>
              <a:rPr lang="fi-FI" dirty="0"/>
              <a:t>tähän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645026" y="1408484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  <a:endParaRPr lang="fi-FI" dirty="0"/>
          </a:p>
          <a:p>
            <a:pPr lvl="1"/>
            <a:r>
              <a:rPr lang="fi-FI" dirty="0"/>
              <a:t>toinen taso</a:t>
            </a:r>
            <a:endParaRPr lang="fi-FI" dirty="0"/>
          </a:p>
          <a:p>
            <a:pPr lvl="2"/>
            <a:r>
              <a:rPr lang="fi-FI" dirty="0"/>
              <a:t>kolmas taso</a:t>
            </a:r>
            <a:endParaRPr lang="fi-FI" dirty="0"/>
          </a:p>
          <a:p>
            <a:pPr lvl="3"/>
            <a:r>
              <a:rPr lang="fi-FI" dirty="0"/>
              <a:t>neljäs taso</a:t>
            </a:r>
            <a:endParaRPr lang="fi-FI" dirty="0"/>
          </a:p>
          <a:p>
            <a:pPr lvl="4"/>
            <a:r>
              <a:rPr lang="fi-FI" dirty="0"/>
              <a:t>viides taso</a:t>
            </a:r>
            <a:endParaRPr lang="fi-FI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sivu vas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 hasCustomPrompt="1"/>
          </p:nvPr>
        </p:nvSpPr>
        <p:spPr>
          <a:xfrm>
            <a:off x="5209728" y="195486"/>
            <a:ext cx="3898776" cy="114528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Dian otsikko </a:t>
            </a:r>
            <a:br>
              <a:rPr lang="fi-FI" dirty="0"/>
            </a:br>
            <a:r>
              <a:rPr lang="fi-FI" dirty="0"/>
              <a:t>tähän</a:t>
            </a:r>
            <a:endParaRPr lang="fi-FI" dirty="0"/>
          </a:p>
        </p:txBody>
      </p:sp>
      <p:sp>
        <p:nvSpPr>
          <p:cNvPr id="14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198928" y="1417828"/>
            <a:ext cx="3898776" cy="339447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</a:t>
            </a:r>
            <a:endParaRPr lang="fi-FI" dirty="0"/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  <a:endParaRPr lang="fi-FI" dirty="0"/>
          </a:p>
          <a:p>
            <a:pPr lvl="2"/>
            <a:r>
              <a:rPr lang="fi-FI" dirty="0"/>
              <a:t>kolmas taso</a:t>
            </a:r>
            <a:endParaRPr lang="fi-FI" dirty="0"/>
          </a:p>
          <a:p>
            <a:pPr lvl="3"/>
            <a:r>
              <a:rPr lang="fi-FI" dirty="0"/>
              <a:t>neljäs taso</a:t>
            </a:r>
            <a:endParaRPr lang="fi-FI" dirty="0"/>
          </a:p>
          <a:p>
            <a:pPr lvl="4"/>
            <a:r>
              <a:rPr lang="fi-FI" dirty="0"/>
              <a:t>viides taso</a:t>
            </a:r>
            <a:endParaRPr lang="fi-FI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012160" y="196515"/>
            <a:ext cx="2871415" cy="3455355"/>
          </a:xfrm>
          <a:custGeom>
            <a:avLst/>
            <a:gdLst>
              <a:gd name="T0" fmla="*/ 7183 w 8370"/>
              <a:gd name="T1" fmla="*/ 4011 h 10069"/>
              <a:gd name="T2" fmla="*/ 4867 w 8370"/>
              <a:gd name="T3" fmla="*/ 3366 h 10069"/>
              <a:gd name="T4" fmla="*/ 5781 w 8370"/>
              <a:gd name="T5" fmla="*/ 584 h 10069"/>
              <a:gd name="T6" fmla="*/ 4543 w 8370"/>
              <a:gd name="T7" fmla="*/ 974 h 10069"/>
              <a:gd name="T8" fmla="*/ 3361 w 8370"/>
              <a:gd name="T9" fmla="*/ 3371 h 10069"/>
              <a:gd name="T10" fmla="*/ 3408 w 8370"/>
              <a:gd name="T11" fmla="*/ 4326 h 10069"/>
              <a:gd name="T12" fmla="*/ 3775 w 8370"/>
              <a:gd name="T13" fmla="*/ 5206 h 10069"/>
              <a:gd name="T14" fmla="*/ 3079 w 8370"/>
              <a:gd name="T15" fmla="*/ 6986 h 10069"/>
              <a:gd name="T16" fmla="*/ 2660 w 8370"/>
              <a:gd name="T17" fmla="*/ 7937 h 10069"/>
              <a:gd name="T18" fmla="*/ 2179 w 8370"/>
              <a:gd name="T19" fmla="*/ 8544 h 10069"/>
              <a:gd name="T20" fmla="*/ 1591 w 8370"/>
              <a:gd name="T21" fmla="*/ 8327 h 10069"/>
              <a:gd name="T22" fmla="*/ 1455 w 8370"/>
              <a:gd name="T23" fmla="*/ 7668 h 10069"/>
              <a:gd name="T24" fmla="*/ 612 w 8370"/>
              <a:gd name="T25" fmla="*/ 6590 h 10069"/>
              <a:gd name="T26" fmla="*/ 443 w 8370"/>
              <a:gd name="T27" fmla="*/ 7584 h 10069"/>
              <a:gd name="T28" fmla="*/ 344 w 8370"/>
              <a:gd name="T29" fmla="*/ 8177 h 10069"/>
              <a:gd name="T30" fmla="*/ 490 w 8370"/>
              <a:gd name="T31" fmla="*/ 9457 h 10069"/>
              <a:gd name="T32" fmla="*/ 880 w 8370"/>
              <a:gd name="T33" fmla="*/ 9608 h 10069"/>
              <a:gd name="T34" fmla="*/ 1535 w 8370"/>
              <a:gd name="T35" fmla="*/ 9372 h 10069"/>
              <a:gd name="T36" fmla="*/ 1600 w 8370"/>
              <a:gd name="T37" fmla="*/ 9518 h 10069"/>
              <a:gd name="T38" fmla="*/ 2311 w 8370"/>
              <a:gd name="T39" fmla="*/ 10069 h 10069"/>
              <a:gd name="T40" fmla="*/ 3912 w 8370"/>
              <a:gd name="T41" fmla="*/ 8953 h 10069"/>
              <a:gd name="T42" fmla="*/ 4100 w 8370"/>
              <a:gd name="T43" fmla="*/ 9273 h 10069"/>
              <a:gd name="T44" fmla="*/ 4359 w 8370"/>
              <a:gd name="T45" fmla="*/ 9372 h 10069"/>
              <a:gd name="T46" fmla="*/ 4547 w 8370"/>
              <a:gd name="T47" fmla="*/ 9434 h 10069"/>
              <a:gd name="T48" fmla="*/ 4707 w 8370"/>
              <a:gd name="T49" fmla="*/ 8836 h 10069"/>
              <a:gd name="T50" fmla="*/ 5578 w 8370"/>
              <a:gd name="T51" fmla="*/ 6459 h 10069"/>
              <a:gd name="T52" fmla="*/ 6322 w 8370"/>
              <a:gd name="T53" fmla="*/ 6011 h 10069"/>
              <a:gd name="T54" fmla="*/ 7164 w 8370"/>
              <a:gd name="T55" fmla="*/ 4787 h 10069"/>
              <a:gd name="T56" fmla="*/ 259 w 8370"/>
              <a:gd name="T57" fmla="*/ 8789 h 10069"/>
              <a:gd name="T58" fmla="*/ 259 w 8370"/>
              <a:gd name="T59" fmla="*/ 8789 h 10069"/>
              <a:gd name="T60" fmla="*/ 475 w 8370"/>
              <a:gd name="T61" fmla="*/ 9001 h 10069"/>
              <a:gd name="T62" fmla="*/ 918 w 8370"/>
              <a:gd name="T63" fmla="*/ 9043 h 10069"/>
              <a:gd name="T64" fmla="*/ 1069 w 8370"/>
              <a:gd name="T65" fmla="*/ 9283 h 10069"/>
              <a:gd name="T66" fmla="*/ 1186 w 8370"/>
              <a:gd name="T67" fmla="*/ 8991 h 10069"/>
              <a:gd name="T68" fmla="*/ 1238 w 8370"/>
              <a:gd name="T69" fmla="*/ 8544 h 10069"/>
              <a:gd name="T70" fmla="*/ 1191 w 8370"/>
              <a:gd name="T71" fmla="*/ 8869 h 10069"/>
              <a:gd name="T72" fmla="*/ 758 w 8370"/>
              <a:gd name="T73" fmla="*/ 8450 h 10069"/>
              <a:gd name="T74" fmla="*/ 1012 w 8370"/>
              <a:gd name="T75" fmla="*/ 8106 h 10069"/>
              <a:gd name="T76" fmla="*/ 1375 w 8370"/>
              <a:gd name="T77" fmla="*/ 8012 h 10069"/>
              <a:gd name="T78" fmla="*/ 1643 w 8370"/>
              <a:gd name="T79" fmla="*/ 9471 h 10069"/>
              <a:gd name="T80" fmla="*/ 2278 w 8370"/>
              <a:gd name="T81" fmla="*/ 9914 h 10069"/>
              <a:gd name="T82" fmla="*/ 2330 w 8370"/>
              <a:gd name="T83" fmla="*/ 9716 h 10069"/>
              <a:gd name="T84" fmla="*/ 2547 w 8370"/>
              <a:gd name="T85" fmla="*/ 8920 h 10069"/>
              <a:gd name="T86" fmla="*/ 3281 w 8370"/>
              <a:gd name="T87" fmla="*/ 6976 h 10069"/>
              <a:gd name="T88" fmla="*/ 3733 w 8370"/>
              <a:gd name="T89" fmla="*/ 6802 h 10069"/>
              <a:gd name="T90" fmla="*/ 4510 w 8370"/>
              <a:gd name="T91" fmla="*/ 4712 h 10069"/>
              <a:gd name="T92" fmla="*/ 4434 w 8370"/>
              <a:gd name="T93" fmla="*/ 4387 h 10069"/>
              <a:gd name="T94" fmla="*/ 4543 w 8370"/>
              <a:gd name="T95" fmla="*/ 4656 h 10069"/>
              <a:gd name="T96" fmla="*/ 5569 w 8370"/>
              <a:gd name="T97" fmla="*/ 5395 h 10069"/>
              <a:gd name="T98" fmla="*/ 5588 w 8370"/>
              <a:gd name="T99" fmla="*/ 5564 h 10069"/>
              <a:gd name="T100" fmla="*/ 5258 w 8370"/>
              <a:gd name="T101" fmla="*/ 5423 h 10069"/>
              <a:gd name="T102" fmla="*/ 5305 w 8370"/>
              <a:gd name="T103" fmla="*/ 6341 h 10069"/>
              <a:gd name="T104" fmla="*/ 5220 w 8370"/>
              <a:gd name="T105" fmla="*/ 6002 h 10069"/>
              <a:gd name="T106" fmla="*/ 5404 w 8370"/>
              <a:gd name="T107" fmla="*/ 5856 h 10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370" h="10069">
                <a:moveTo>
                  <a:pt x="8370" y="4213"/>
                </a:moveTo>
                <a:lnTo>
                  <a:pt x="8210" y="4044"/>
                </a:lnTo>
                <a:lnTo>
                  <a:pt x="7866" y="4081"/>
                </a:lnTo>
                <a:lnTo>
                  <a:pt x="7527" y="3884"/>
                </a:lnTo>
                <a:lnTo>
                  <a:pt x="7183" y="4011"/>
                </a:lnTo>
                <a:lnTo>
                  <a:pt x="7108" y="3940"/>
                </a:lnTo>
                <a:lnTo>
                  <a:pt x="6331" y="4364"/>
                </a:lnTo>
                <a:lnTo>
                  <a:pt x="5352" y="4632"/>
                </a:lnTo>
                <a:lnTo>
                  <a:pt x="4783" y="4020"/>
                </a:lnTo>
                <a:lnTo>
                  <a:pt x="4867" y="3366"/>
                </a:lnTo>
                <a:lnTo>
                  <a:pt x="4594" y="2693"/>
                </a:lnTo>
                <a:lnTo>
                  <a:pt x="4740" y="2057"/>
                </a:lnTo>
                <a:lnTo>
                  <a:pt x="5329" y="1313"/>
                </a:lnTo>
                <a:lnTo>
                  <a:pt x="5588" y="692"/>
                </a:lnTo>
                <a:lnTo>
                  <a:pt x="5781" y="584"/>
                </a:lnTo>
                <a:lnTo>
                  <a:pt x="5696" y="99"/>
                </a:lnTo>
                <a:lnTo>
                  <a:pt x="5230" y="0"/>
                </a:lnTo>
                <a:lnTo>
                  <a:pt x="5060" y="104"/>
                </a:lnTo>
                <a:lnTo>
                  <a:pt x="4891" y="0"/>
                </a:lnTo>
                <a:lnTo>
                  <a:pt x="4543" y="974"/>
                </a:lnTo>
                <a:lnTo>
                  <a:pt x="4684" y="1102"/>
                </a:lnTo>
                <a:lnTo>
                  <a:pt x="4420" y="1690"/>
                </a:lnTo>
                <a:lnTo>
                  <a:pt x="3563" y="2575"/>
                </a:lnTo>
                <a:lnTo>
                  <a:pt x="3281" y="3352"/>
                </a:lnTo>
                <a:lnTo>
                  <a:pt x="3361" y="3371"/>
                </a:lnTo>
                <a:lnTo>
                  <a:pt x="3314" y="3517"/>
                </a:lnTo>
                <a:lnTo>
                  <a:pt x="3248" y="3517"/>
                </a:lnTo>
                <a:lnTo>
                  <a:pt x="3380" y="4223"/>
                </a:lnTo>
                <a:lnTo>
                  <a:pt x="3418" y="4213"/>
                </a:lnTo>
                <a:lnTo>
                  <a:pt x="3408" y="4326"/>
                </a:lnTo>
                <a:lnTo>
                  <a:pt x="3455" y="4359"/>
                </a:lnTo>
                <a:lnTo>
                  <a:pt x="3483" y="4293"/>
                </a:lnTo>
                <a:lnTo>
                  <a:pt x="3592" y="4284"/>
                </a:lnTo>
                <a:lnTo>
                  <a:pt x="4100" y="4905"/>
                </a:lnTo>
                <a:lnTo>
                  <a:pt x="3775" y="5206"/>
                </a:lnTo>
                <a:lnTo>
                  <a:pt x="3865" y="5503"/>
                </a:lnTo>
                <a:lnTo>
                  <a:pt x="3323" y="5842"/>
                </a:lnTo>
                <a:lnTo>
                  <a:pt x="3196" y="6002"/>
                </a:lnTo>
                <a:lnTo>
                  <a:pt x="3163" y="6835"/>
                </a:lnTo>
                <a:lnTo>
                  <a:pt x="3079" y="6986"/>
                </a:lnTo>
                <a:lnTo>
                  <a:pt x="3121" y="7047"/>
                </a:lnTo>
                <a:lnTo>
                  <a:pt x="3121" y="7132"/>
                </a:lnTo>
                <a:lnTo>
                  <a:pt x="2820" y="7988"/>
                </a:lnTo>
                <a:lnTo>
                  <a:pt x="2777" y="7988"/>
                </a:lnTo>
                <a:lnTo>
                  <a:pt x="2660" y="7937"/>
                </a:lnTo>
                <a:lnTo>
                  <a:pt x="2325" y="7951"/>
                </a:lnTo>
                <a:lnTo>
                  <a:pt x="2372" y="8050"/>
                </a:lnTo>
                <a:lnTo>
                  <a:pt x="2227" y="8059"/>
                </a:lnTo>
                <a:lnTo>
                  <a:pt x="2179" y="8365"/>
                </a:lnTo>
                <a:lnTo>
                  <a:pt x="2179" y="8544"/>
                </a:lnTo>
                <a:lnTo>
                  <a:pt x="2024" y="8624"/>
                </a:lnTo>
                <a:lnTo>
                  <a:pt x="2001" y="8563"/>
                </a:lnTo>
                <a:lnTo>
                  <a:pt x="1751" y="8647"/>
                </a:lnTo>
                <a:lnTo>
                  <a:pt x="1544" y="8577"/>
                </a:lnTo>
                <a:lnTo>
                  <a:pt x="1591" y="8327"/>
                </a:lnTo>
                <a:lnTo>
                  <a:pt x="1375" y="7871"/>
                </a:lnTo>
                <a:lnTo>
                  <a:pt x="1375" y="7838"/>
                </a:lnTo>
                <a:lnTo>
                  <a:pt x="1591" y="7913"/>
                </a:lnTo>
                <a:lnTo>
                  <a:pt x="1422" y="7720"/>
                </a:lnTo>
                <a:lnTo>
                  <a:pt x="1455" y="7668"/>
                </a:lnTo>
                <a:lnTo>
                  <a:pt x="1506" y="7659"/>
                </a:lnTo>
                <a:lnTo>
                  <a:pt x="1520" y="7508"/>
                </a:lnTo>
                <a:lnTo>
                  <a:pt x="1440" y="7508"/>
                </a:lnTo>
                <a:lnTo>
                  <a:pt x="1040" y="6614"/>
                </a:lnTo>
                <a:lnTo>
                  <a:pt x="612" y="6590"/>
                </a:lnTo>
                <a:lnTo>
                  <a:pt x="490" y="6694"/>
                </a:lnTo>
                <a:lnTo>
                  <a:pt x="551" y="6859"/>
                </a:lnTo>
                <a:lnTo>
                  <a:pt x="551" y="6943"/>
                </a:lnTo>
                <a:lnTo>
                  <a:pt x="414" y="7292"/>
                </a:lnTo>
                <a:lnTo>
                  <a:pt x="443" y="7584"/>
                </a:lnTo>
                <a:lnTo>
                  <a:pt x="612" y="7588"/>
                </a:lnTo>
                <a:lnTo>
                  <a:pt x="673" y="7673"/>
                </a:lnTo>
                <a:lnTo>
                  <a:pt x="537" y="7913"/>
                </a:lnTo>
                <a:lnTo>
                  <a:pt x="428" y="7838"/>
                </a:lnTo>
                <a:lnTo>
                  <a:pt x="344" y="8177"/>
                </a:lnTo>
                <a:lnTo>
                  <a:pt x="61" y="8544"/>
                </a:lnTo>
                <a:lnTo>
                  <a:pt x="0" y="8808"/>
                </a:lnTo>
                <a:lnTo>
                  <a:pt x="231" y="9081"/>
                </a:lnTo>
                <a:lnTo>
                  <a:pt x="231" y="9283"/>
                </a:lnTo>
                <a:lnTo>
                  <a:pt x="490" y="9457"/>
                </a:lnTo>
                <a:lnTo>
                  <a:pt x="650" y="9401"/>
                </a:lnTo>
                <a:lnTo>
                  <a:pt x="673" y="9561"/>
                </a:lnTo>
                <a:lnTo>
                  <a:pt x="527" y="9702"/>
                </a:lnTo>
                <a:lnTo>
                  <a:pt x="800" y="9740"/>
                </a:lnTo>
                <a:lnTo>
                  <a:pt x="880" y="9608"/>
                </a:lnTo>
                <a:lnTo>
                  <a:pt x="1139" y="9565"/>
                </a:lnTo>
                <a:lnTo>
                  <a:pt x="1346" y="9306"/>
                </a:lnTo>
                <a:lnTo>
                  <a:pt x="1426" y="9330"/>
                </a:lnTo>
                <a:lnTo>
                  <a:pt x="1492" y="9349"/>
                </a:lnTo>
                <a:lnTo>
                  <a:pt x="1535" y="9372"/>
                </a:lnTo>
                <a:lnTo>
                  <a:pt x="1558" y="9377"/>
                </a:lnTo>
                <a:lnTo>
                  <a:pt x="1577" y="9396"/>
                </a:lnTo>
                <a:lnTo>
                  <a:pt x="1586" y="9420"/>
                </a:lnTo>
                <a:lnTo>
                  <a:pt x="1591" y="9448"/>
                </a:lnTo>
                <a:lnTo>
                  <a:pt x="1600" y="9518"/>
                </a:lnTo>
                <a:lnTo>
                  <a:pt x="1610" y="9561"/>
                </a:lnTo>
                <a:lnTo>
                  <a:pt x="1779" y="9589"/>
                </a:lnTo>
                <a:lnTo>
                  <a:pt x="1859" y="9631"/>
                </a:lnTo>
                <a:lnTo>
                  <a:pt x="1944" y="9895"/>
                </a:lnTo>
                <a:lnTo>
                  <a:pt x="2311" y="10069"/>
                </a:lnTo>
                <a:lnTo>
                  <a:pt x="2429" y="9678"/>
                </a:lnTo>
                <a:lnTo>
                  <a:pt x="3041" y="9448"/>
                </a:lnTo>
                <a:lnTo>
                  <a:pt x="3126" y="9259"/>
                </a:lnTo>
                <a:lnTo>
                  <a:pt x="3530" y="9033"/>
                </a:lnTo>
                <a:lnTo>
                  <a:pt x="3912" y="8953"/>
                </a:lnTo>
                <a:lnTo>
                  <a:pt x="4270" y="9137"/>
                </a:lnTo>
                <a:lnTo>
                  <a:pt x="4270" y="9179"/>
                </a:lnTo>
                <a:lnTo>
                  <a:pt x="4232" y="9179"/>
                </a:lnTo>
                <a:lnTo>
                  <a:pt x="4044" y="9114"/>
                </a:lnTo>
                <a:lnTo>
                  <a:pt x="4100" y="9273"/>
                </a:lnTo>
                <a:lnTo>
                  <a:pt x="4180" y="9311"/>
                </a:lnTo>
                <a:lnTo>
                  <a:pt x="4237" y="9344"/>
                </a:lnTo>
                <a:lnTo>
                  <a:pt x="4279" y="9372"/>
                </a:lnTo>
                <a:lnTo>
                  <a:pt x="4317" y="9382"/>
                </a:lnTo>
                <a:lnTo>
                  <a:pt x="4359" y="9372"/>
                </a:lnTo>
                <a:lnTo>
                  <a:pt x="4401" y="9358"/>
                </a:lnTo>
                <a:lnTo>
                  <a:pt x="4641" y="9137"/>
                </a:lnTo>
                <a:lnTo>
                  <a:pt x="4698" y="9142"/>
                </a:lnTo>
                <a:lnTo>
                  <a:pt x="4486" y="9410"/>
                </a:lnTo>
                <a:lnTo>
                  <a:pt x="4547" y="9434"/>
                </a:lnTo>
                <a:lnTo>
                  <a:pt x="4891" y="9048"/>
                </a:lnTo>
                <a:lnTo>
                  <a:pt x="4801" y="9033"/>
                </a:lnTo>
                <a:lnTo>
                  <a:pt x="4759" y="9090"/>
                </a:lnTo>
                <a:lnTo>
                  <a:pt x="4717" y="9071"/>
                </a:lnTo>
                <a:lnTo>
                  <a:pt x="4707" y="8836"/>
                </a:lnTo>
                <a:lnTo>
                  <a:pt x="4938" y="8812"/>
                </a:lnTo>
                <a:lnTo>
                  <a:pt x="5164" y="8257"/>
                </a:lnTo>
                <a:lnTo>
                  <a:pt x="5032" y="7541"/>
                </a:lnTo>
                <a:lnTo>
                  <a:pt x="5211" y="6623"/>
                </a:lnTo>
                <a:lnTo>
                  <a:pt x="5578" y="6459"/>
                </a:lnTo>
                <a:lnTo>
                  <a:pt x="5856" y="6689"/>
                </a:lnTo>
                <a:lnTo>
                  <a:pt x="5955" y="6948"/>
                </a:lnTo>
                <a:lnTo>
                  <a:pt x="6374" y="6750"/>
                </a:lnTo>
                <a:lnTo>
                  <a:pt x="6261" y="6261"/>
                </a:lnTo>
                <a:lnTo>
                  <a:pt x="6322" y="6011"/>
                </a:lnTo>
                <a:lnTo>
                  <a:pt x="6237" y="5832"/>
                </a:lnTo>
                <a:lnTo>
                  <a:pt x="5992" y="5894"/>
                </a:lnTo>
                <a:lnTo>
                  <a:pt x="5781" y="5244"/>
                </a:lnTo>
                <a:lnTo>
                  <a:pt x="6665" y="4693"/>
                </a:lnTo>
                <a:lnTo>
                  <a:pt x="7164" y="4787"/>
                </a:lnTo>
                <a:lnTo>
                  <a:pt x="7583" y="4679"/>
                </a:lnTo>
                <a:lnTo>
                  <a:pt x="7546" y="4458"/>
                </a:lnTo>
                <a:lnTo>
                  <a:pt x="7908" y="4213"/>
                </a:lnTo>
                <a:lnTo>
                  <a:pt x="8370" y="4213"/>
                </a:lnTo>
                <a:close/>
                <a:moveTo>
                  <a:pt x="259" y="8789"/>
                </a:moveTo>
                <a:lnTo>
                  <a:pt x="188" y="8436"/>
                </a:lnTo>
                <a:lnTo>
                  <a:pt x="443" y="8389"/>
                </a:lnTo>
                <a:lnTo>
                  <a:pt x="635" y="8713"/>
                </a:lnTo>
                <a:lnTo>
                  <a:pt x="414" y="8883"/>
                </a:lnTo>
                <a:lnTo>
                  <a:pt x="259" y="8789"/>
                </a:lnTo>
                <a:close/>
                <a:moveTo>
                  <a:pt x="475" y="9001"/>
                </a:moveTo>
                <a:lnTo>
                  <a:pt x="598" y="8784"/>
                </a:lnTo>
                <a:lnTo>
                  <a:pt x="664" y="8798"/>
                </a:lnTo>
                <a:lnTo>
                  <a:pt x="565" y="9071"/>
                </a:lnTo>
                <a:lnTo>
                  <a:pt x="475" y="9001"/>
                </a:lnTo>
                <a:close/>
                <a:moveTo>
                  <a:pt x="880" y="9250"/>
                </a:moveTo>
                <a:lnTo>
                  <a:pt x="640" y="9071"/>
                </a:lnTo>
                <a:lnTo>
                  <a:pt x="739" y="8968"/>
                </a:lnTo>
                <a:lnTo>
                  <a:pt x="871" y="9071"/>
                </a:lnTo>
                <a:lnTo>
                  <a:pt x="918" y="9043"/>
                </a:lnTo>
                <a:lnTo>
                  <a:pt x="979" y="9066"/>
                </a:lnTo>
                <a:lnTo>
                  <a:pt x="1026" y="9222"/>
                </a:lnTo>
                <a:lnTo>
                  <a:pt x="880" y="9250"/>
                </a:lnTo>
                <a:close/>
                <a:moveTo>
                  <a:pt x="1116" y="9283"/>
                </a:moveTo>
                <a:lnTo>
                  <a:pt x="1069" y="9283"/>
                </a:lnTo>
                <a:lnTo>
                  <a:pt x="1017" y="9010"/>
                </a:lnTo>
                <a:lnTo>
                  <a:pt x="1167" y="9071"/>
                </a:lnTo>
                <a:lnTo>
                  <a:pt x="1116" y="9283"/>
                </a:lnTo>
                <a:close/>
                <a:moveTo>
                  <a:pt x="1200" y="9033"/>
                </a:moveTo>
                <a:lnTo>
                  <a:pt x="1186" y="8991"/>
                </a:lnTo>
                <a:lnTo>
                  <a:pt x="1309" y="8869"/>
                </a:lnTo>
                <a:lnTo>
                  <a:pt x="1393" y="8972"/>
                </a:lnTo>
                <a:lnTo>
                  <a:pt x="1200" y="9033"/>
                </a:lnTo>
                <a:close/>
                <a:moveTo>
                  <a:pt x="1285" y="8389"/>
                </a:moveTo>
                <a:lnTo>
                  <a:pt x="1238" y="8544"/>
                </a:lnTo>
                <a:lnTo>
                  <a:pt x="1323" y="8600"/>
                </a:lnTo>
                <a:lnTo>
                  <a:pt x="1313" y="8737"/>
                </a:lnTo>
                <a:lnTo>
                  <a:pt x="1224" y="8737"/>
                </a:lnTo>
                <a:lnTo>
                  <a:pt x="1177" y="8836"/>
                </a:lnTo>
                <a:lnTo>
                  <a:pt x="1191" y="8869"/>
                </a:lnTo>
                <a:lnTo>
                  <a:pt x="1177" y="8944"/>
                </a:lnTo>
                <a:lnTo>
                  <a:pt x="1069" y="8949"/>
                </a:lnTo>
                <a:lnTo>
                  <a:pt x="1012" y="8808"/>
                </a:lnTo>
                <a:lnTo>
                  <a:pt x="772" y="8732"/>
                </a:lnTo>
                <a:lnTo>
                  <a:pt x="758" y="8450"/>
                </a:lnTo>
                <a:lnTo>
                  <a:pt x="650" y="8247"/>
                </a:lnTo>
                <a:lnTo>
                  <a:pt x="908" y="8177"/>
                </a:lnTo>
                <a:lnTo>
                  <a:pt x="786" y="8125"/>
                </a:lnTo>
                <a:lnTo>
                  <a:pt x="810" y="8054"/>
                </a:lnTo>
                <a:lnTo>
                  <a:pt x="1012" y="8106"/>
                </a:lnTo>
                <a:lnTo>
                  <a:pt x="1050" y="8327"/>
                </a:lnTo>
                <a:lnTo>
                  <a:pt x="1205" y="8309"/>
                </a:lnTo>
                <a:lnTo>
                  <a:pt x="1125" y="8035"/>
                </a:lnTo>
                <a:lnTo>
                  <a:pt x="1229" y="7960"/>
                </a:lnTo>
                <a:lnTo>
                  <a:pt x="1375" y="8012"/>
                </a:lnTo>
                <a:lnTo>
                  <a:pt x="1393" y="8389"/>
                </a:lnTo>
                <a:lnTo>
                  <a:pt x="1285" y="8389"/>
                </a:lnTo>
                <a:close/>
                <a:moveTo>
                  <a:pt x="1897" y="9434"/>
                </a:moveTo>
                <a:lnTo>
                  <a:pt x="1761" y="9518"/>
                </a:lnTo>
                <a:lnTo>
                  <a:pt x="1643" y="9471"/>
                </a:lnTo>
                <a:lnTo>
                  <a:pt x="1657" y="9179"/>
                </a:lnTo>
                <a:lnTo>
                  <a:pt x="1897" y="9283"/>
                </a:lnTo>
                <a:lnTo>
                  <a:pt x="1836" y="9354"/>
                </a:lnTo>
                <a:lnTo>
                  <a:pt x="1897" y="9434"/>
                </a:lnTo>
                <a:close/>
                <a:moveTo>
                  <a:pt x="2278" y="9914"/>
                </a:moveTo>
                <a:lnTo>
                  <a:pt x="2147" y="9918"/>
                </a:lnTo>
                <a:lnTo>
                  <a:pt x="1972" y="9838"/>
                </a:lnTo>
                <a:lnTo>
                  <a:pt x="1949" y="9627"/>
                </a:lnTo>
                <a:lnTo>
                  <a:pt x="2142" y="9763"/>
                </a:lnTo>
                <a:lnTo>
                  <a:pt x="2330" y="9716"/>
                </a:lnTo>
                <a:lnTo>
                  <a:pt x="2278" y="9914"/>
                </a:lnTo>
                <a:close/>
                <a:moveTo>
                  <a:pt x="2325" y="8836"/>
                </a:moveTo>
                <a:lnTo>
                  <a:pt x="2372" y="8647"/>
                </a:lnTo>
                <a:lnTo>
                  <a:pt x="2528" y="8751"/>
                </a:lnTo>
                <a:lnTo>
                  <a:pt x="2547" y="8920"/>
                </a:lnTo>
                <a:lnTo>
                  <a:pt x="2325" y="8836"/>
                </a:lnTo>
                <a:close/>
                <a:moveTo>
                  <a:pt x="3097" y="7904"/>
                </a:moveTo>
                <a:lnTo>
                  <a:pt x="3041" y="7904"/>
                </a:lnTo>
                <a:lnTo>
                  <a:pt x="3064" y="7494"/>
                </a:lnTo>
                <a:lnTo>
                  <a:pt x="3281" y="6976"/>
                </a:lnTo>
                <a:lnTo>
                  <a:pt x="3361" y="6986"/>
                </a:lnTo>
                <a:lnTo>
                  <a:pt x="3097" y="7904"/>
                </a:lnTo>
                <a:close/>
                <a:moveTo>
                  <a:pt x="4161" y="6859"/>
                </a:moveTo>
                <a:lnTo>
                  <a:pt x="3813" y="7372"/>
                </a:lnTo>
                <a:lnTo>
                  <a:pt x="3733" y="6802"/>
                </a:lnTo>
                <a:lnTo>
                  <a:pt x="3968" y="6411"/>
                </a:lnTo>
                <a:lnTo>
                  <a:pt x="4265" y="6397"/>
                </a:lnTo>
                <a:lnTo>
                  <a:pt x="4067" y="6647"/>
                </a:lnTo>
                <a:lnTo>
                  <a:pt x="4161" y="6859"/>
                </a:lnTo>
                <a:close/>
                <a:moveTo>
                  <a:pt x="4510" y="4712"/>
                </a:moveTo>
                <a:lnTo>
                  <a:pt x="4387" y="4632"/>
                </a:lnTo>
                <a:lnTo>
                  <a:pt x="4312" y="4670"/>
                </a:lnTo>
                <a:lnTo>
                  <a:pt x="4265" y="4458"/>
                </a:lnTo>
                <a:lnTo>
                  <a:pt x="4340" y="4340"/>
                </a:lnTo>
                <a:lnTo>
                  <a:pt x="4434" y="4387"/>
                </a:lnTo>
                <a:lnTo>
                  <a:pt x="4495" y="4387"/>
                </a:lnTo>
                <a:lnTo>
                  <a:pt x="4505" y="4458"/>
                </a:lnTo>
                <a:lnTo>
                  <a:pt x="4463" y="4496"/>
                </a:lnTo>
                <a:lnTo>
                  <a:pt x="4458" y="4599"/>
                </a:lnTo>
                <a:lnTo>
                  <a:pt x="4543" y="4656"/>
                </a:lnTo>
                <a:lnTo>
                  <a:pt x="4510" y="4712"/>
                </a:lnTo>
                <a:close/>
                <a:moveTo>
                  <a:pt x="5427" y="5418"/>
                </a:moveTo>
                <a:lnTo>
                  <a:pt x="5451" y="5352"/>
                </a:lnTo>
                <a:lnTo>
                  <a:pt x="5569" y="5352"/>
                </a:lnTo>
                <a:lnTo>
                  <a:pt x="5569" y="5395"/>
                </a:lnTo>
                <a:lnTo>
                  <a:pt x="5602" y="5399"/>
                </a:lnTo>
                <a:lnTo>
                  <a:pt x="5625" y="5371"/>
                </a:lnTo>
                <a:lnTo>
                  <a:pt x="5663" y="5390"/>
                </a:lnTo>
                <a:lnTo>
                  <a:pt x="5710" y="5526"/>
                </a:lnTo>
                <a:lnTo>
                  <a:pt x="5588" y="5564"/>
                </a:lnTo>
                <a:lnTo>
                  <a:pt x="5578" y="5635"/>
                </a:lnTo>
                <a:lnTo>
                  <a:pt x="5489" y="5691"/>
                </a:lnTo>
                <a:lnTo>
                  <a:pt x="5460" y="5564"/>
                </a:lnTo>
                <a:lnTo>
                  <a:pt x="5267" y="5503"/>
                </a:lnTo>
                <a:lnTo>
                  <a:pt x="5258" y="5423"/>
                </a:lnTo>
                <a:lnTo>
                  <a:pt x="5427" y="5418"/>
                </a:lnTo>
                <a:close/>
                <a:moveTo>
                  <a:pt x="5870" y="5842"/>
                </a:moveTo>
                <a:lnTo>
                  <a:pt x="5498" y="6171"/>
                </a:lnTo>
                <a:lnTo>
                  <a:pt x="5489" y="6336"/>
                </a:lnTo>
                <a:lnTo>
                  <a:pt x="5305" y="6341"/>
                </a:lnTo>
                <a:lnTo>
                  <a:pt x="5296" y="6223"/>
                </a:lnTo>
                <a:lnTo>
                  <a:pt x="5366" y="6138"/>
                </a:lnTo>
                <a:lnTo>
                  <a:pt x="5296" y="6082"/>
                </a:lnTo>
                <a:lnTo>
                  <a:pt x="5235" y="6106"/>
                </a:lnTo>
                <a:lnTo>
                  <a:pt x="5220" y="6002"/>
                </a:lnTo>
                <a:lnTo>
                  <a:pt x="5272" y="5941"/>
                </a:lnTo>
                <a:lnTo>
                  <a:pt x="5230" y="5856"/>
                </a:lnTo>
                <a:lnTo>
                  <a:pt x="5319" y="5795"/>
                </a:lnTo>
                <a:lnTo>
                  <a:pt x="5329" y="5856"/>
                </a:lnTo>
                <a:lnTo>
                  <a:pt x="5404" y="5856"/>
                </a:lnTo>
                <a:lnTo>
                  <a:pt x="5413" y="5743"/>
                </a:lnTo>
                <a:lnTo>
                  <a:pt x="5654" y="5682"/>
                </a:lnTo>
                <a:lnTo>
                  <a:pt x="5870" y="5842"/>
                </a:lnTo>
                <a:close/>
              </a:path>
            </a:pathLst>
          </a:custGeom>
          <a:solidFill>
            <a:srgbClr val="FFFFFF">
              <a:alpha val="39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i-FI"/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1289609" y="699542"/>
            <a:ext cx="6564783" cy="936104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THANK YOU!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83748" y="2715766"/>
            <a:ext cx="6576504" cy="43204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www.ubc.net</a:t>
            </a:r>
            <a:endParaRPr lang="fi-FI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283748" y="3435846"/>
            <a:ext cx="6576504" cy="86409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Union of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Baltic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Secretariat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Wały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Jagiellońskie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1  |  80-853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Gdańsk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tel. +48 58 301 09 17  |  tel. +48 58 301 91 23  |  e-mail: info@ubc.net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se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1307864" y="1275606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07864" y="2643758"/>
            <a:ext cx="6576504" cy="648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11560" y="304881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611560" y="192367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  <a:endParaRPr lang="fi-FI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  <a:endParaRPr lang="fi-FI" dirty="0"/>
          </a:p>
          <a:p>
            <a:pPr lvl="1"/>
            <a:r>
              <a:rPr lang="fi-FI" dirty="0"/>
              <a:t>toinen taso</a:t>
            </a:r>
            <a:endParaRPr lang="fi-FI" dirty="0"/>
          </a:p>
          <a:p>
            <a:pPr lvl="2"/>
            <a:r>
              <a:rPr lang="fi-FI" dirty="0"/>
              <a:t>kolmas taso</a:t>
            </a:r>
            <a:endParaRPr lang="fi-FI" dirty="0"/>
          </a:p>
          <a:p>
            <a:pPr lvl="3"/>
            <a:r>
              <a:rPr lang="fi-FI" dirty="0"/>
              <a:t>neljäs taso</a:t>
            </a:r>
            <a:endParaRPr lang="fi-FI" dirty="0"/>
          </a:p>
          <a:p>
            <a:pPr lvl="4"/>
            <a:r>
              <a:rPr lang="fi-FI" dirty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  <a:endParaRPr lang="fi-FI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2571750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124672" y="4746178"/>
            <a:ext cx="15121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474617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  <a:endParaRPr lang="fi-FI" dirty="0"/>
          </a:p>
          <a:p>
            <a:pPr lvl="1"/>
            <a:r>
              <a:rPr lang="fi-FI" dirty="0"/>
              <a:t>toinen taso</a:t>
            </a:r>
            <a:endParaRPr lang="fi-FI" dirty="0"/>
          </a:p>
          <a:p>
            <a:pPr lvl="2"/>
            <a:r>
              <a:rPr lang="fi-FI" dirty="0"/>
              <a:t>kolmas taso</a:t>
            </a:r>
            <a:endParaRPr lang="fi-FI" dirty="0"/>
          </a:p>
          <a:p>
            <a:pPr lvl="3"/>
            <a:r>
              <a:rPr lang="fi-FI" dirty="0"/>
              <a:t>neljäs taso</a:t>
            </a:r>
            <a:endParaRPr lang="fi-FI" dirty="0"/>
          </a:p>
          <a:p>
            <a:pPr lvl="4"/>
            <a:r>
              <a:rPr lang="fi-FI" dirty="0"/>
              <a:t>viides taso</a:t>
            </a:r>
            <a:endParaRPr lang="fi-FI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  <a:endParaRPr lang="fi-FI" dirty="0"/>
          </a:p>
          <a:p>
            <a:pPr lvl="1"/>
            <a:r>
              <a:rPr lang="fi-FI" dirty="0"/>
              <a:t>toinen taso</a:t>
            </a:r>
            <a:endParaRPr lang="fi-FI" dirty="0"/>
          </a:p>
          <a:p>
            <a:pPr lvl="2"/>
            <a:r>
              <a:rPr lang="fi-FI" dirty="0"/>
              <a:t>kolmas taso</a:t>
            </a:r>
            <a:endParaRPr lang="fi-FI" dirty="0"/>
          </a:p>
          <a:p>
            <a:pPr lvl="3"/>
            <a:r>
              <a:rPr lang="fi-FI" dirty="0"/>
              <a:t>neljäs taso</a:t>
            </a:r>
            <a:endParaRPr lang="fi-FI" dirty="0"/>
          </a:p>
          <a:p>
            <a:pPr lvl="4"/>
            <a:r>
              <a:rPr lang="fi-FI" dirty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124672" y="4746178"/>
            <a:ext cx="1512168" cy="2738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924872" y="474617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D0CA-10B1-4FBB-B297-FB436D5AB4B0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D0CA-10B1-4FBB-B297-FB436D5AB4B0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D0CA-10B1-4FBB-B297-FB436D5AB4B0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D0CA-10B1-4FBB-B297-FB436D5AB4B0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D0CA-10B1-4FBB-B297-FB436D5AB4B0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D0CA-10B1-4FBB-B297-FB436D5AB4B0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D0CA-10B1-4FBB-B297-FB436D5AB4B0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D0CA-10B1-4FBB-B297-FB436D5AB4B0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Tekstiosuus</a:t>
            </a:r>
            <a:endParaRPr lang="fi-FI" dirty="0"/>
          </a:p>
          <a:p>
            <a:pPr lvl="1"/>
            <a:r>
              <a:rPr lang="fi-FI" dirty="0"/>
              <a:t>toinen taso</a:t>
            </a:r>
            <a:endParaRPr lang="fi-FI" dirty="0"/>
          </a:p>
          <a:p>
            <a:pPr lvl="2"/>
            <a:r>
              <a:rPr lang="fi-FI" dirty="0"/>
              <a:t>kolmas taso</a:t>
            </a:r>
            <a:endParaRPr lang="fi-FI" dirty="0"/>
          </a:p>
          <a:p>
            <a:pPr lvl="3"/>
            <a:r>
              <a:rPr lang="fi-FI" dirty="0"/>
              <a:t>neljäs taso</a:t>
            </a:r>
            <a:endParaRPr lang="fi-FI" dirty="0"/>
          </a:p>
          <a:p>
            <a:pPr lvl="4"/>
            <a:r>
              <a:rPr lang="fi-FI" dirty="0"/>
              <a:t>viides taso</a:t>
            </a:r>
            <a:endParaRPr lang="fi-FI" dirty="0"/>
          </a:p>
        </p:txBody>
      </p:sp>
      <p:sp>
        <p:nvSpPr>
          <p:cNvPr id="9" name="Dian numeron paikkamerkki 5"/>
          <p:cNvSpPr txBox="1"/>
          <p:nvPr userDrawn="1"/>
        </p:nvSpPr>
        <p:spPr>
          <a:xfrm>
            <a:off x="3428256" y="4970586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D0CA-10B1-4FBB-B297-FB436D5AB4B0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D0CA-10B1-4FBB-B297-FB436D5AB4B0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D0CA-10B1-4FBB-B297-FB436D5AB4B0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5325-FC92-4B86-BC24-978EFB62056E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5325-FC92-4B86-BC24-978EFB62056E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5325-FC92-4B86-BC24-978EFB62056E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5325-FC92-4B86-BC24-978EFB62056E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5325-FC92-4B86-BC24-978EFB62056E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5325-FC92-4B86-BC24-978EFB62056E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5325-FC92-4B86-BC24-978EFB62056E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+ 1 tit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Kaksi sisältöä, teksti + grafiikka tai 2 palstaa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7200" y="1059582"/>
            <a:ext cx="4038600" cy="32656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  <a:endParaRPr lang="fi-FI" dirty="0"/>
          </a:p>
          <a:p>
            <a:pPr lvl="1"/>
            <a:r>
              <a:rPr lang="fi-FI" dirty="0"/>
              <a:t>toinen taso</a:t>
            </a:r>
            <a:endParaRPr lang="fi-FI" dirty="0"/>
          </a:p>
          <a:p>
            <a:pPr lvl="2"/>
            <a:r>
              <a:rPr lang="fi-FI" dirty="0"/>
              <a:t>kolmas taso</a:t>
            </a:r>
            <a:endParaRPr lang="fi-FI" dirty="0"/>
          </a:p>
          <a:p>
            <a:pPr lvl="3"/>
            <a:r>
              <a:rPr lang="fi-FI" dirty="0"/>
              <a:t>neljäs taso</a:t>
            </a:r>
            <a:endParaRPr lang="fi-FI" dirty="0"/>
          </a:p>
          <a:p>
            <a:pPr lvl="4"/>
            <a:r>
              <a:rPr lang="fi-FI" dirty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1059582"/>
            <a:ext cx="4038600" cy="3265636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Tähän voi myös tulla grafiikka tai tekstiä</a:t>
            </a:r>
            <a:endParaRPr lang="fi-FI" dirty="0"/>
          </a:p>
          <a:p>
            <a:pPr lvl="1"/>
            <a:r>
              <a:rPr lang="fi-FI" dirty="0"/>
              <a:t>toinen taso</a:t>
            </a:r>
            <a:endParaRPr lang="fi-FI" dirty="0"/>
          </a:p>
          <a:p>
            <a:pPr lvl="2"/>
            <a:r>
              <a:rPr lang="fi-FI" dirty="0"/>
              <a:t>kolmas taso</a:t>
            </a:r>
            <a:endParaRPr lang="fi-FI" dirty="0"/>
          </a:p>
          <a:p>
            <a:pPr lvl="3"/>
            <a:r>
              <a:rPr lang="fi-FI" dirty="0"/>
              <a:t>neljäs taso</a:t>
            </a:r>
            <a:endParaRPr lang="fi-FI" dirty="0"/>
          </a:p>
          <a:p>
            <a:pPr lvl="4"/>
            <a:r>
              <a:rPr lang="fi-FI" dirty="0"/>
              <a:t>viides taso</a:t>
            </a:r>
            <a:endParaRPr lang="fi-FI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5325-FC92-4B86-BC24-978EFB62056E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5325-FC92-4B86-BC24-978EFB62056E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5325-FC92-4B86-BC24-978EFB62056E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5325-FC92-4B86-BC24-978EFB62056E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6A3C-4413-4187-9944-D726862CD8B4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6A3C-4413-4187-9944-D726862CD8B4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6A3C-4413-4187-9944-D726862CD8B4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6A3C-4413-4187-9944-D726862CD8B4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6A3C-4413-4187-9944-D726862CD8B4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6A3C-4413-4187-9944-D726862CD8B4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tit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Dian otsikko</a:t>
            </a:r>
            <a:endParaRPr lang="fi-FI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6A3C-4413-4187-9944-D726862CD8B4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6A3C-4413-4187-9944-D726862CD8B4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6A3C-4413-4187-9944-D726862CD8B4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6A3C-4413-4187-9944-D726862CD8B4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6A3C-4413-4187-9944-D726862CD8B4}" type="slidenum">
              <a:rPr lang="fi-FI" smtClean="0"/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pag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1307864" y="1275606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07864" y="2643758"/>
            <a:ext cx="6576504" cy="648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Vaihda taustakuva hiiren kakkospainike -&gt; Muotoile tausta 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Kuva tai materiaalikuviotäyttö -&gt; Tiedostosta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le page image_blue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1307864" y="1275606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07864" y="2643758"/>
            <a:ext cx="6576504" cy="648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Vaihda taustakuva hiiren kakkospainike -&gt; Muotoile tausta 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Kuva tai materiaalikuviotäyttö -&gt; Tiedostosta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orakulmio 3"/>
          <p:cNvSpPr/>
          <p:nvPr userDrawn="1"/>
        </p:nvSpPr>
        <p:spPr>
          <a:xfrm>
            <a:off x="0" y="4371950"/>
            <a:ext cx="9144000" cy="771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59982"/>
            <a:ext cx="1450974" cy="2682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le page silhou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395537" y="505334"/>
            <a:ext cx="4464496" cy="105830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600" b="1" cap="none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395536" y="2859782"/>
            <a:ext cx="3729136" cy="12241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Vaihda taustakuva hiiren kakkospainike -&gt; Muotoile tausta 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Kuva tai materiaalikuviotäyttö -&gt; Tiedostosta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4355976" y="0"/>
            <a:ext cx="4788024" cy="451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645026" y="1417828"/>
            <a:ext cx="4452678" cy="339447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</a:t>
            </a:r>
            <a:endParaRPr lang="fi-FI" dirty="0"/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  <a:endParaRPr lang="fi-FI" dirty="0"/>
          </a:p>
          <a:p>
            <a:pPr lvl="2"/>
            <a:r>
              <a:rPr lang="fi-FI" dirty="0"/>
              <a:t>kolmas taso</a:t>
            </a:r>
            <a:endParaRPr lang="fi-FI" dirty="0"/>
          </a:p>
          <a:p>
            <a:pPr lvl="3"/>
            <a:r>
              <a:rPr lang="fi-FI" dirty="0"/>
              <a:t>neljäs taso</a:t>
            </a:r>
            <a:endParaRPr lang="fi-FI" dirty="0"/>
          </a:p>
          <a:p>
            <a:pPr lvl="4"/>
            <a:r>
              <a:rPr lang="fi-FI" dirty="0"/>
              <a:t>viides taso</a:t>
            </a:r>
            <a:endParaRPr lang="fi-FI" dirty="0"/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411510"/>
            <a:ext cx="4041775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  <a:endParaRPr lang="fi-FI" dirty="0"/>
          </a:p>
          <a:p>
            <a:pPr lvl="0"/>
            <a:r>
              <a:rPr lang="fi-FI" dirty="0"/>
              <a:t>tähän</a:t>
            </a:r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7.png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0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4371950"/>
            <a:ext cx="9144000" cy="7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8000" y="331200"/>
            <a:ext cx="8229600" cy="656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Dian otsikko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Tähän tekstiä</a:t>
            </a:r>
            <a:endParaRPr lang="fi-FI" dirty="0"/>
          </a:p>
          <a:p>
            <a:pPr lvl="1"/>
            <a:r>
              <a:rPr lang="fi-FI" dirty="0"/>
              <a:t>toinen taso</a:t>
            </a:r>
            <a:endParaRPr lang="fi-FI" dirty="0"/>
          </a:p>
          <a:p>
            <a:pPr lvl="2"/>
            <a:r>
              <a:rPr lang="fi-FI" dirty="0"/>
              <a:t>kolmas taso</a:t>
            </a:r>
            <a:endParaRPr lang="fi-FI" dirty="0"/>
          </a:p>
          <a:p>
            <a:pPr lvl="3"/>
            <a:r>
              <a:rPr lang="fi-FI" dirty="0"/>
              <a:t>neljäs taso</a:t>
            </a:r>
            <a:endParaRPr lang="fi-FI" dirty="0"/>
          </a:p>
          <a:p>
            <a:pPr lvl="4"/>
            <a:r>
              <a:rPr lang="fi-FI" dirty="0"/>
              <a:t>viides taso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71916"/>
            <a:ext cx="1450974" cy="2682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800" kern="1200" baseline="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1D0CA-10B1-4FBB-B297-FB436D5AB4B0}" type="slidenum">
              <a:rPr lang="fi-FI" smtClean="0"/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05325-FC92-4B86-BC24-978EFB62056E}" type="slidenum">
              <a:rPr lang="fi-FI" smtClean="0"/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  <a:endParaRPr lang="fi-FI"/>
          </a:p>
          <a:p>
            <a:pPr lvl="1"/>
            <a:r>
              <a:rPr lang="fi-FI"/>
              <a:t>toinen taso</a:t>
            </a:r>
            <a:endParaRPr lang="fi-FI"/>
          </a:p>
          <a:p>
            <a:pPr lvl="2"/>
            <a:r>
              <a:rPr lang="fi-FI"/>
              <a:t>kolmas taso</a:t>
            </a:r>
            <a:endParaRPr lang="fi-FI"/>
          </a:p>
          <a:p>
            <a:pPr lvl="3"/>
            <a:r>
              <a:rPr lang="fi-FI"/>
              <a:t>neljäs taso</a:t>
            </a:r>
            <a:endParaRPr lang="fi-FI"/>
          </a:p>
          <a:p>
            <a:pPr lvl="4"/>
            <a:r>
              <a:rPr lang="fi-FI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36A3C-4413-4187-9944-D726862CD8B4}" type="slidenum">
              <a:rPr lang="fi-FI" smtClean="0"/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Climate Change Adaptation</a:t>
            </a:r>
            <a:endParaRPr lang="en-US" altLang="en-US"/>
          </a:p>
        </p:txBody>
      </p:sp>
      <p:graphicFrame>
        <p:nvGraphicFramePr>
          <p:cNvPr id="4" name="Content Placeholder 3"/>
          <p:cNvGraphicFramePr/>
          <p:nvPr>
            <p:ph idx="1"/>
          </p:nvPr>
        </p:nvGraphicFramePr>
        <p:xfrm>
          <a:off x="457200" y="1059582"/>
          <a:ext cx="82296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225"/>
                <a:gridCol w="630237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Call 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/>
                        <a:t>LIFE-2026-SAP-CLIMA-CCA</a:t>
                      </a:r>
                      <a:endParaRPr lang="en-US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Aim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/>
                        <a:t>Deploying practical, close-to-market solutions that increase climate resilience, reduce vulnerability to extreme weather, and protect infrastructure.</a:t>
                      </a:r>
                      <a:endParaRPr lang="en-US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Deadline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/>
                        <a:t>September 21, 2026 </a:t>
                      </a:r>
                      <a:endParaRPr lang="en-US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Budget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/>
                        <a:t>Typically €1 million to €5 million per project.</a:t>
                      </a:r>
                      <a:endParaRPr lang="en-US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Application process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/>
                        <a:t>Submitted online via the official EU Funding &amp; Tenders Portal</a:t>
                      </a:r>
                      <a:endParaRPr lang="en-US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1400">
                <a:sym typeface="+mn-ea"/>
              </a:rPr>
              <a:t>LIFE-2026-SAP-CLIMA-CCA ELIGIBILITY</a:t>
            </a:r>
            <a:endParaRPr lang="en-US" sz="1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0000"/>
          </a:bodyPr>
          <a:p>
            <a:pPr>
              <a:buFont typeface="Wingdings" panose="05000000000000000000" charset="0"/>
              <a:buChar char="Ø"/>
            </a:pPr>
            <a:r>
              <a:rPr lang="en-US" altLang="en-US"/>
              <a:t>Consortium Structure: Single / Multi-beneficiary; transnational consortium pairing EU/non EU.</a:t>
            </a:r>
            <a:endParaRPr lang="en-US" altLang="en-US"/>
          </a:p>
          <a:p>
            <a:pPr>
              <a:buFont typeface="Wingdings" panose="05000000000000000000" charset="0"/>
              <a:buChar char="Ø"/>
            </a:pPr>
            <a:r>
              <a:rPr lang="en-US" altLang="en-US"/>
              <a:t>Target Entities: Municipal public authorities, local utility companies (water, waste, energy), civil protection agencies, and environmental NGOs.</a:t>
            </a:r>
            <a:endParaRPr lang="en-US" altLang="en-US"/>
          </a:p>
          <a:p>
            <a:pPr>
              <a:buFont typeface="Wingdings" panose="05000000000000000000" charset="0"/>
              <a:buChar char="Ø"/>
            </a:pPr>
            <a:r>
              <a:rPr lang="en-US" altLang="en-US" sz="1800">
                <a:sym typeface="+mn-ea"/>
              </a:rPr>
              <a:t>Funded Activities</a:t>
            </a:r>
            <a:endParaRPr lang="en-US" altLang="en-US" sz="1800"/>
          </a:p>
          <a:p>
            <a:pPr lvl="1">
              <a:buFont typeface="Wingdings" panose="05000000000000000000" charset="0"/>
              <a:buChar char="Ø"/>
            </a:pPr>
            <a:r>
              <a:rPr lang="en-US" altLang="en-US" sz="1800">
                <a:sym typeface="+mn-ea"/>
              </a:rPr>
              <a:t>Building urban green infrastructure (such as sustainable drainage networks, urban forests, and permeable pavements) to combat severe heat waves and flash flooding.</a:t>
            </a:r>
            <a:endParaRPr lang="en-US" altLang="en-US" sz="1800"/>
          </a:p>
          <a:p>
            <a:pPr lvl="1">
              <a:buFont typeface="Wingdings" panose="05000000000000000000" charset="0"/>
              <a:buChar char="Ø"/>
            </a:pPr>
            <a:r>
              <a:rPr lang="en-US" altLang="en-US" sz="1800">
                <a:sym typeface="+mn-ea"/>
              </a:rPr>
              <a:t>Upgrading critical local public service assets, including water grids and waste systems, to secure resilience against climate disruptions and wartime water scarcity.</a:t>
            </a:r>
            <a:endParaRPr lang="en-US" altLang="en-US" sz="1800"/>
          </a:p>
          <a:p>
            <a:pPr lvl="1">
              <a:buFont typeface="Wingdings" panose="05000000000000000000" charset="0"/>
              <a:buChar char="Ø"/>
            </a:pPr>
            <a:r>
              <a:rPr lang="en-US" altLang="en-US" sz="1800">
                <a:sym typeface="+mn-ea"/>
              </a:rPr>
              <a:t>Deploying localized early-warning hardware, sensor arrays, and cascading risk assessment tools for municipal emergency response units.</a:t>
            </a:r>
            <a:endParaRPr lang="en-US" altLang="en-US" sz="1800"/>
          </a:p>
          <a:p>
            <a:pPr lvl="1">
              <a:buFont typeface="Wingdings" panose="05000000000000000000" charset="0"/>
              <a:buChar char="Ø"/>
            </a:pPr>
            <a:r>
              <a:rPr lang="en-US" altLang="en-US" sz="1800">
                <a:sym typeface="+mn-ea"/>
              </a:rPr>
              <a:t>Developing public-private financial models and micro-insurance frameworks to protect communities from escalating extreme weather risks</a:t>
            </a: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b="1" dirty="0">
                <a:latin typeface="+mn-lt"/>
              </a:rPr>
              <a:t>THANK YOU!</a:t>
            </a:r>
            <a:endParaRPr lang="fi-FI" sz="4800" b="1" dirty="0">
              <a:latin typeface="+mn-lt"/>
            </a:endParaRPr>
          </a:p>
        </p:txBody>
      </p:sp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latin typeface="+mj-lt"/>
              </a:rPr>
              <a:t>www.ubc.net</a:t>
            </a:r>
            <a:endParaRPr lang="fi-FI" sz="1800" dirty="0">
              <a:latin typeface="+mj-lt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idx="13"/>
          </p:nvPr>
        </p:nvSpPr>
        <p:spPr>
          <a:xfrm>
            <a:off x="395536" y="3435846"/>
            <a:ext cx="8424936" cy="937932"/>
          </a:xfrm>
        </p:spPr>
        <p:txBody>
          <a:bodyPr/>
          <a:lstStyle/>
          <a:p>
            <a:r>
              <a:rPr lang="fi-FI" dirty="0" err="1">
                <a:latin typeface="+mj-lt"/>
              </a:rPr>
              <a:t>Secretariat</a:t>
            </a:r>
            <a:r>
              <a:rPr lang="fi-FI" dirty="0">
                <a:latin typeface="+mj-lt"/>
              </a:rPr>
              <a:t> of </a:t>
            </a:r>
            <a:r>
              <a:rPr lang="fi-FI" dirty="0" err="1">
                <a:latin typeface="+mj-lt"/>
              </a:rPr>
              <a:t>the</a:t>
            </a:r>
            <a:r>
              <a:rPr lang="fi-FI" dirty="0">
                <a:latin typeface="+mj-lt"/>
              </a:rPr>
              <a:t> Union of </a:t>
            </a:r>
            <a:r>
              <a:rPr lang="fi-FI" dirty="0" err="1">
                <a:latin typeface="+mj-lt"/>
              </a:rPr>
              <a:t>the</a:t>
            </a:r>
            <a:r>
              <a:rPr lang="fi-FI" dirty="0">
                <a:latin typeface="+mj-lt"/>
              </a:rPr>
              <a:t> Baltic </a:t>
            </a:r>
            <a:r>
              <a:rPr lang="fi-FI" dirty="0" err="1">
                <a:latin typeface="+mj-lt"/>
              </a:rPr>
              <a:t>Cities</a:t>
            </a:r>
            <a:endParaRPr lang="fi-FI" dirty="0">
              <a:latin typeface="+mj-lt"/>
            </a:endParaRPr>
          </a:p>
          <a:p>
            <a:r>
              <a:rPr lang="en-US" dirty="0" err="1">
                <a:latin typeface="+mj-lt"/>
              </a:rPr>
              <a:t>Wały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Jagiellońskie</a:t>
            </a:r>
            <a:r>
              <a:rPr lang="en-US" dirty="0">
                <a:latin typeface="+mj-lt"/>
              </a:rPr>
              <a:t> 1, 80-853 </a:t>
            </a:r>
            <a:r>
              <a:rPr lang="en-US" dirty="0" err="1">
                <a:latin typeface="+mj-lt"/>
              </a:rPr>
              <a:t>Gdańsk</a:t>
            </a:r>
            <a:r>
              <a:rPr lang="en-US" dirty="0">
                <a:latin typeface="+mj-lt"/>
              </a:rPr>
              <a:t>, Poland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Tel. + 48 58 3010917, + 48 58 3019123</a:t>
            </a:r>
            <a:endParaRPr lang="fi-FI" dirty="0">
              <a:latin typeface="+mj-lt"/>
            </a:endParaRPr>
          </a:p>
          <a:p>
            <a:endParaRPr lang="fi-FI" b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2000"/>
              <a:t>Ukraine &amp; the EU: Accession Process &amp; Funding Opportunities</a:t>
            </a:r>
            <a:endParaRPr lang="en-US" altLang="en-US" sz="200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en-US"/>
              <a:t>SESSION II: EU Funding for Ukraine: Presentation of Key Calls</a:t>
            </a:r>
            <a:endParaRPr lang="en-US" altLang="en-US"/>
          </a:p>
          <a:p>
            <a:endParaRPr lang="en-US" altLang="en-US"/>
          </a:p>
          <a:p>
            <a:pPr algn="r"/>
            <a:r>
              <a:rPr lang="en-US" altLang="en-US" b="0" i="1"/>
              <a:t>11th of June, 2026</a:t>
            </a:r>
            <a:endParaRPr lang="en-US" altLang="en-US" b="0" i="1"/>
          </a:p>
        </p:txBody>
      </p:sp>
      <p:sp>
        <p:nvSpPr>
          <p:cNvPr id="4" name="Rectangle 3"/>
          <p:cNvSpPr/>
          <p:nvPr/>
        </p:nvSpPr>
        <p:spPr>
          <a:xfrm>
            <a:off x="467544" y="1207080"/>
            <a:ext cx="419290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190" y="32819"/>
            <a:ext cx="8559523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600" dirty="0">
              <a:solidFill>
                <a:schemeClr val="accent4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>
                <a:sym typeface="+mn-ea"/>
              </a:rPr>
              <a:t>Interreg NEXT Poland–Ukraine Small Project Fund (SPF)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>
              <a:buFont typeface="Wingdings" panose="05000000000000000000" charset="0"/>
              <a:buChar char="Ø"/>
            </a:pPr>
            <a:r>
              <a:rPr lang="en-US" altLang="en-US"/>
              <a:t>AIM: Interreg NEXT is the European Union’s dedicated funding framework designed to strengthen economic, social, and environmental development along the EU’s external borders.</a:t>
            </a:r>
            <a:endParaRPr lang="en-US" altLang="en-US"/>
          </a:p>
          <a:p>
            <a:pPr>
              <a:buFont typeface="Wingdings" panose="05000000000000000000" charset="0"/>
              <a:buChar char="Ø"/>
            </a:pPr>
            <a:r>
              <a:rPr lang="en-US" altLang="en-US"/>
              <a:t>DYNAMICS: Direct, localized partnerships between EU regional authorities/NGOs and their immediate neighbors to solve shared territorial challenges.</a:t>
            </a:r>
            <a:endParaRPr lang="en-US" altLang="en-US"/>
          </a:p>
          <a:p>
            <a:pPr>
              <a:buFont typeface="Wingdings" panose="05000000000000000000" charset="0"/>
              <a:buChar char="Ø"/>
            </a:pPr>
            <a:r>
              <a:rPr lang="en-US" altLang="en-US"/>
              <a:t>Action Type: focuses heavily on regional integration, capacity building, and practical, community-level solutions, combining strategic planning ("soft" measures) with localized equipment or micro-infrastructure ("hard" measures).</a:t>
            </a:r>
            <a:endParaRPr lang="en-US" altLang="en-US"/>
          </a:p>
          <a:p>
            <a:pPr>
              <a:buFont typeface="Wingdings" panose="05000000000000000000" charset="0"/>
              <a:buChar char="Ø"/>
            </a:pPr>
            <a:r>
              <a:rPr lang="en-US" altLang="en-US"/>
              <a:t>Funding Structure: Grants typically cover up to 90% of project costs, requiring a 10% local co-financing match, with strict rules requiring balanced budget spending across both sides of the border.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>
                <a:sym typeface="+mn-ea"/>
              </a:rPr>
              <a:t>Interreg NEXT Poland–Ukraine Small Project Fund (SPF)</a:t>
            </a:r>
            <a:endParaRPr lang="en-US"/>
          </a:p>
        </p:txBody>
      </p:sp>
      <p:graphicFrame>
        <p:nvGraphicFramePr>
          <p:cNvPr id="4" name="Content Placeholder 3"/>
          <p:cNvGraphicFramePr/>
          <p:nvPr>
            <p:ph idx="1"/>
          </p:nvPr>
        </p:nvGraphicFramePr>
        <p:xfrm>
          <a:off x="457200" y="1059582"/>
          <a:ext cx="8229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570"/>
                <a:gridCol w="3368675"/>
                <a:gridCol w="347535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1400"/>
                        <a:t>Environment Call (CrossEco)</a:t>
                      </a:r>
                      <a:endParaRPr lang="en-US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1400"/>
                        <a:t>Cooperation Call (SmallSBB)</a:t>
                      </a:r>
                      <a:endParaRPr lang="en-US" altLang="en-US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1400" b="1"/>
                        <a:t>Objective</a:t>
                      </a:r>
                      <a:endParaRPr lang="en-US" altLang="en-US" sz="14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1400"/>
                        <a:t>Transitioning local economies to circular, resource-efficient systems.</a:t>
                      </a:r>
                      <a:endParaRPr lang="en-US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1400"/>
                        <a:t>Building mutual trust and social ties via people-to-people actions.</a:t>
                      </a:r>
                      <a:endParaRPr lang="en-US" altLang="en-US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1"/>
                        <a:t>Deadline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1400"/>
                        <a:t>June 24, 2026.</a:t>
                      </a:r>
                      <a:endParaRPr lang="en-US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1400"/>
                        <a:t>July 10, 2026.</a:t>
                      </a:r>
                      <a:endParaRPr lang="en-US" altLang="en-US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1"/>
                        <a:t>Budget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1400"/>
                        <a:t>Up to €90,000 per project (Total call: €4M).</a:t>
                      </a:r>
                      <a:endParaRPr lang="en-US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1400"/>
                        <a:t>Up to €90,000 per project (Total call: ~€2M).</a:t>
                      </a:r>
                      <a:endParaRPr lang="en-US" altLang="en-US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1"/>
                        <a:t>Co-funding rate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1400"/>
                        <a:t>Up to 90% of eligible costs (10% local match).</a:t>
                      </a:r>
                      <a:endParaRPr lang="en-US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1400"/>
                        <a:t>Up to 90% of eligible costs (10% local match).</a:t>
                      </a:r>
                      <a:endParaRPr lang="en-US" altLang="en-US" sz="1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1"/>
                        <a:t>Where to apply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1400"/>
                        <a:t>Online via the regional WOD2021/INTERREG+ system.</a:t>
                      </a:r>
                      <a:endParaRPr lang="en-US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1400"/>
                        <a:t>Online via the Carpathian Euroregion Operator Generator.</a:t>
                      </a:r>
                      <a:endParaRPr lang="en-US" altLang="en-US" sz="1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Interreg NEXT Poland–Ukraine Small Project Fund (SPF)</a:t>
            </a:r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marL="0" indent="0">
              <a:buFont typeface="Wingdings" panose="05000000000000000000" charset="0"/>
              <a:buNone/>
            </a:pPr>
            <a:r>
              <a:rPr lang="en-US" altLang="en-US"/>
              <a:t>Eligibility &amp; Rules</a:t>
            </a:r>
            <a:endParaRPr lang="en-US" altLang="en-US"/>
          </a:p>
          <a:p>
            <a:pPr lvl="1">
              <a:buFont typeface="Wingdings" panose="05000000000000000000" charset="0"/>
              <a:buChar char="Ø"/>
            </a:pPr>
            <a:r>
              <a:rPr lang="en-US" altLang="en-US"/>
              <a:t>Geographic Match for border regions</a:t>
            </a:r>
            <a:endParaRPr lang="en-US" altLang="en-US"/>
          </a:p>
          <a:p>
            <a:pPr marL="742950" lvl="1" indent="-285750">
              <a:buFont typeface="Wingdings" panose="05000000000000000000" charset="0"/>
              <a:buChar char="Ø"/>
            </a:pPr>
            <a:r>
              <a:rPr lang="en-US" altLang="en-US">
                <a:solidFill>
                  <a:schemeClr val="bg2">
                    <a:lumMod val="10000"/>
                  </a:schemeClr>
                </a:solidFill>
              </a:rPr>
              <a:t>The Partnership Structure: at least one Polish partner and one Ukrainian partner</a:t>
            </a:r>
            <a:endParaRPr lang="en-US" altLang="en-US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Font typeface="Wingdings" panose="05000000000000000000" charset="0"/>
              <a:buChar char="Ø"/>
            </a:pPr>
            <a:r>
              <a:rPr lang="en-US" altLang="en-US">
                <a:solidFill>
                  <a:schemeClr val="bg2">
                    <a:lumMod val="10000"/>
                  </a:schemeClr>
                </a:solidFill>
              </a:rPr>
              <a:t>Eligible Interventions for Cities </a:t>
            </a:r>
            <a:endParaRPr lang="en-US" altLang="en-US">
              <a:solidFill>
                <a:schemeClr val="bg2">
                  <a:lumMod val="10000"/>
                </a:schemeClr>
              </a:solidFill>
            </a:endParaRPr>
          </a:p>
          <a:p>
            <a:pPr marL="1200150" lvl="2" indent="-285750">
              <a:buFont typeface="Wingdings" panose="05000000000000000000" charset="0"/>
              <a:buChar char="Ø"/>
            </a:pPr>
            <a:r>
              <a:rPr lang="en-US" altLang="en-US">
                <a:solidFill>
                  <a:schemeClr val="bg2">
                    <a:lumMod val="10000"/>
                  </a:schemeClr>
                </a:solidFill>
              </a:rPr>
              <a:t>Developing joint circular economy or waste management strategies for cities; </a:t>
            </a:r>
            <a:endParaRPr lang="en-US" altLang="en-US">
              <a:solidFill>
                <a:schemeClr val="bg2">
                  <a:lumMod val="10000"/>
                </a:schemeClr>
              </a:solidFill>
            </a:endParaRPr>
          </a:p>
          <a:p>
            <a:pPr marL="1200150" lvl="2" indent="-285750">
              <a:buFont typeface="Wingdings" panose="05000000000000000000" charset="0"/>
              <a:buChar char="Ø"/>
            </a:pPr>
            <a:r>
              <a:rPr lang="en-US" altLang="en-US">
                <a:solidFill>
                  <a:schemeClr val="bg2">
                    <a:lumMod val="10000"/>
                  </a:schemeClr>
                </a:solidFill>
              </a:rPr>
              <a:t>Purchasing minor equipment for local public services or environmental tracking; </a:t>
            </a:r>
            <a:endParaRPr lang="en-US" altLang="en-US">
              <a:solidFill>
                <a:schemeClr val="bg2">
                  <a:lumMod val="10000"/>
                </a:schemeClr>
              </a:solidFill>
            </a:endParaRPr>
          </a:p>
          <a:p>
            <a:pPr marL="1200150" lvl="2" indent="-285750">
              <a:buFont typeface="Wingdings" panose="05000000000000000000" charset="0"/>
              <a:buChar char="Ø"/>
            </a:pPr>
            <a:r>
              <a:rPr lang="en-US" altLang="en-US">
                <a:solidFill>
                  <a:schemeClr val="bg2">
                    <a:lumMod val="10000"/>
                  </a:schemeClr>
                </a:solidFill>
              </a:rPr>
              <a:t>Cross-border training workshops for municipal staff on governance or crisis management; </a:t>
            </a:r>
            <a:endParaRPr lang="en-US" altLang="en-US">
              <a:solidFill>
                <a:schemeClr val="bg2">
                  <a:lumMod val="10000"/>
                </a:schemeClr>
              </a:solidFill>
            </a:endParaRPr>
          </a:p>
          <a:p>
            <a:pPr marL="1200150" lvl="2" indent="-285750">
              <a:buFont typeface="Wingdings" panose="05000000000000000000" charset="0"/>
              <a:buChar char="Ø"/>
            </a:pPr>
            <a:r>
              <a:rPr lang="en-US" altLang="en-US">
                <a:solidFill>
                  <a:schemeClr val="bg2">
                    <a:lumMod val="10000"/>
                  </a:schemeClr>
                </a:solidFill>
              </a:rPr>
              <a:t>Community-level social integration and educational exchange projects</a:t>
            </a:r>
            <a:endParaRPr lang="en-US" altLang="en-US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Horizon Europe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>
              <a:buFont typeface="Wingdings" panose="05000000000000000000" charset="0"/>
              <a:buChar char="Ø"/>
            </a:pPr>
            <a:r>
              <a:rPr lang="en-US" altLang="en-US"/>
              <a:t>AIM: research, innovation, and large-scale systemic solutions to global societal challenges, including civil security and disaster resilience.</a:t>
            </a:r>
            <a:endParaRPr lang="en-US" altLang="en-US"/>
          </a:p>
          <a:p>
            <a:pPr>
              <a:buFont typeface="Wingdings" panose="05000000000000000000" charset="0"/>
              <a:buChar char="Ø"/>
            </a:pPr>
            <a:r>
              <a:rPr lang="en-US" altLang="en-US"/>
              <a:t>Action Type: creation, testing, and deployment of cutting-edge technologies, digital systems, policy frameworks, and innovative methodologies, which are then piloted directly within participating partner cities.</a:t>
            </a:r>
            <a:endParaRPr lang="en-US" altLang="en-US"/>
          </a:p>
          <a:p>
            <a:pPr>
              <a:buFont typeface="Wingdings" panose="05000000000000000000" charset="0"/>
              <a:buChar char="Ø"/>
            </a:pPr>
            <a:r>
              <a:rPr lang="en-US" altLang="en-US"/>
              <a:t>Funding Structure: Grants provide 100% direct funding for all eligible project activities plus a flat-rate 25% contribution for administrative overheads, requiring absolutely zero financial match from municipal budgets.</a:t>
            </a: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Supporting post-conflict democracy and reconstruction</a:t>
            </a:r>
            <a:endParaRPr lang="en-US" altLang="en-US"/>
          </a:p>
        </p:txBody>
      </p:sp>
      <p:graphicFrame>
        <p:nvGraphicFramePr>
          <p:cNvPr id="4" name="Content Placeholder 3"/>
          <p:cNvGraphicFramePr/>
          <p:nvPr>
            <p:ph idx="1"/>
          </p:nvPr>
        </p:nvGraphicFramePr>
        <p:xfrm>
          <a:off x="457200" y="1059582"/>
          <a:ext cx="8229600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225"/>
                <a:gridCol w="630237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Call 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/>
                        <a:t>HORIZON-CL2-2026-01-DEMOCRACY-07</a:t>
                      </a:r>
                      <a:endParaRPr lang="en-US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Aim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/>
                        <a:t>Generating evidence, methodologies, and strategies to rebuild democratic institutions, restore social trust, reduce inequality, and ensure anti-corruption safeguards during post-conflict reconstruction</a:t>
                      </a:r>
                      <a:endParaRPr lang="en-US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Deadline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/>
                        <a:t>September 23, 2026</a:t>
                      </a:r>
                      <a:endParaRPr lang="en-US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Budget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/>
                        <a:t>Typically €2 million to €3 million per project consortium</a:t>
                      </a:r>
                      <a:endParaRPr lang="en-US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Application process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/>
                        <a:t>Submitted online via the official EU Funding &amp; Tenders Portal</a:t>
                      </a:r>
                      <a:endParaRPr lang="en-US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1400">
                <a:sym typeface="+mn-ea"/>
              </a:rPr>
              <a:t>HORIZON-CL2-2026-01-DEMOCRACY-07 ELIGIBILITY</a:t>
            </a:r>
            <a:endParaRPr lang="en-US" sz="1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0000"/>
          </a:bodyPr>
          <a:p>
            <a:pPr>
              <a:buFont typeface="Wingdings" panose="05000000000000000000" charset="0"/>
              <a:buChar char="Ø"/>
            </a:pPr>
            <a:r>
              <a:rPr lang="en-US" altLang="en-US"/>
              <a:t>Minimum Consortium: A minimum of 3 independent legal entities from 3 different EU Member States or Associated Countries (like Ukraine).</a:t>
            </a:r>
            <a:endParaRPr lang="en-US" altLang="en-US"/>
          </a:p>
          <a:p>
            <a:pPr>
              <a:buFont typeface="Wingdings" panose="05000000000000000000" charset="0"/>
              <a:buChar char="Ø"/>
            </a:pPr>
            <a:r>
              <a:rPr lang="en-US" altLang="en-US"/>
              <a:t>Target Entities: Academic/research institutions (e.g., sociology, political science, public administration), local city authorities, civil society organizations, and NGOs specializing in peacebuilding, veteran reintegration, and anti-corruption.</a:t>
            </a:r>
            <a:endParaRPr lang="en-US" altLang="en-US"/>
          </a:p>
          <a:p>
            <a:pPr>
              <a:buFont typeface="Wingdings" panose="05000000000000000000" charset="0"/>
              <a:buChar char="Ø"/>
            </a:pPr>
            <a:r>
              <a:rPr lang="en-US" altLang="en-US" sz="1800">
                <a:sym typeface="+mn-ea"/>
              </a:rPr>
              <a:t>Funded Activities:</a:t>
            </a:r>
            <a:endParaRPr lang="en-US" altLang="en-US" sz="1800"/>
          </a:p>
          <a:p>
            <a:pPr lvl="1">
              <a:buFont typeface="Wingdings" panose="05000000000000000000" charset="0"/>
              <a:buChar char="Ø"/>
            </a:pPr>
            <a:r>
              <a:rPr lang="en-US" altLang="en-US" sz="1800">
                <a:sym typeface="+mn-ea"/>
              </a:rPr>
              <a:t>Establishing participatory governance and community-led frameworks to ensure local citizens have a voice in how reconstruction aid is spent.</a:t>
            </a:r>
            <a:endParaRPr lang="en-US" altLang="en-US" sz="1800"/>
          </a:p>
          <a:p>
            <a:pPr lvl="1">
              <a:buFont typeface="Wingdings" panose="05000000000000000000" charset="0"/>
              <a:buChar char="Ø"/>
            </a:pPr>
            <a:r>
              <a:rPr lang="en-US" altLang="en-US" sz="1800">
                <a:sym typeface="+mn-ea"/>
              </a:rPr>
              <a:t>Developing localized anti-corruption mechanisms, digital transparency portals, and tracking systems for municipal funding.</a:t>
            </a:r>
            <a:endParaRPr lang="en-US" altLang="en-US" sz="1800"/>
          </a:p>
          <a:p>
            <a:pPr lvl="1">
              <a:buFont typeface="Wingdings" panose="05000000000000000000" charset="0"/>
              <a:buChar char="Ø"/>
            </a:pPr>
            <a:r>
              <a:rPr lang="en-US" altLang="en-US" sz="1800">
                <a:sym typeface="+mn-ea"/>
              </a:rPr>
              <a:t>Designing specialized socio-economic and psychological reintegration programs for veterans, internally displaced persons (IDPs), and vulnerable populations into local civilian life.</a:t>
            </a:r>
            <a:endParaRPr lang="en-US" altLang="en-US" sz="1800"/>
          </a:p>
          <a:p>
            <a:pPr lvl="1">
              <a:buFont typeface="Wingdings" panose="05000000000000000000" charset="0"/>
              <a:buChar char="Ø"/>
            </a:pPr>
            <a:r>
              <a:rPr lang="en-US" altLang="en-US" sz="1800">
                <a:sym typeface="+mn-ea"/>
              </a:rPr>
              <a:t>Creating educational toolkits, media literacy campaigns, and training modules for public administrators regarding gender-inclusive peacebuilding and social cohesion.</a:t>
            </a:r>
            <a:endParaRPr lang="en-US" altLang="en-US" sz="1800"/>
          </a:p>
          <a:p>
            <a:pPr marL="0" indent="0">
              <a:buFont typeface="Wingdings" panose="05000000000000000000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The LIFE Programme (EU Programme for Environment and Climate Action)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p>
            <a:pPr>
              <a:buFont typeface="Wingdings" panose="05000000000000000000" charset="0"/>
              <a:buChar char="Ø"/>
            </a:pPr>
            <a:r>
              <a:rPr lang="en-US" altLang="en-US"/>
              <a:t>AIM:  environmental protection, nature conservation, biodiversity preservation, climate change adaptation, and clean energy transition.</a:t>
            </a:r>
            <a:endParaRPr lang="en-US" altLang="en-US"/>
          </a:p>
          <a:p>
            <a:pPr>
              <a:buFont typeface="Wingdings" panose="05000000000000000000" charset="0"/>
              <a:buChar char="Ø"/>
            </a:pPr>
            <a:r>
              <a:rPr lang="en-US" altLang="en-US"/>
              <a:t> Dynamics: wide range of actors, including local public authorities, public utility companies, research institutes, and environmental NGOs, enabling direct partnerships between EU entities and non-EU countries </a:t>
            </a:r>
            <a:endParaRPr lang="en-US" altLang="en-US"/>
          </a:p>
          <a:p>
            <a:pPr>
              <a:buFont typeface="Wingdings" panose="05000000000000000000" charset="0"/>
              <a:buChar char="Ø"/>
            </a:pPr>
            <a:r>
              <a:rPr lang="en-US" altLang="en-US"/>
              <a:t>Action Type: mix of "soft" measures (such as developing local climate adaptation plans and policy alignment) and "hard" measures (including large-scale field pilots, green infrastructure deployment, and environmental monitoring equipment).</a:t>
            </a:r>
            <a:endParaRPr lang="en-US" altLang="en-US"/>
          </a:p>
          <a:p>
            <a:pPr>
              <a:buFont typeface="Wingdings" panose="05000000000000000000" charset="0"/>
              <a:buChar char="Ø"/>
            </a:pPr>
            <a:r>
              <a:rPr lang="en-US" altLang="en-US"/>
              <a:t>Funding Structure: 60% and 75% of eligible project costs (requiring a local co-financing match), but they offer substantial budgets for multi-year projects aimed at transforming municipal environmental services.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UBC">
      <a:dk1>
        <a:srgbClr val="2B447C"/>
      </a:dk1>
      <a:lt1>
        <a:srgbClr val="FFFFFF"/>
      </a:lt1>
      <a:dk2>
        <a:srgbClr val="0099FF"/>
      </a:dk2>
      <a:lt2>
        <a:srgbClr val="CCCCCC"/>
      </a:lt2>
      <a:accent1>
        <a:srgbClr val="2B447C"/>
      </a:accent1>
      <a:accent2>
        <a:srgbClr val="0099FF"/>
      </a:accent2>
      <a:accent3>
        <a:srgbClr val="4D4D4C"/>
      </a:accent3>
      <a:accent4>
        <a:srgbClr val="CCCCCC"/>
      </a:accent4>
      <a:accent5>
        <a:srgbClr val="FBBF20"/>
      </a:accent5>
      <a:accent6>
        <a:srgbClr val="0099FF"/>
      </a:accent6>
      <a:hlink>
        <a:srgbClr val="CCCCCC"/>
      </a:hlink>
      <a:folHlink>
        <a:srgbClr val="FBBF2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Mukautettu 1">
      <a:dk1>
        <a:srgbClr val="626365"/>
      </a:dk1>
      <a:lt1>
        <a:srgbClr val="FFFFFF"/>
      </a:lt1>
      <a:dk2>
        <a:srgbClr val="616365"/>
      </a:dk2>
      <a:lt2>
        <a:srgbClr val="CCCCCC"/>
      </a:lt2>
      <a:accent1>
        <a:srgbClr val="F27024"/>
      </a:accent1>
      <a:accent2>
        <a:srgbClr val="F99F35"/>
      </a:accent2>
      <a:accent3>
        <a:srgbClr val="5AB5EC"/>
      </a:accent3>
      <a:accent4>
        <a:srgbClr val="616365"/>
      </a:accent4>
      <a:accent5>
        <a:srgbClr val="F2F2F2"/>
      </a:accent5>
      <a:accent6>
        <a:srgbClr val="0F76B1"/>
      </a:accent6>
      <a:hlink>
        <a:srgbClr val="5AB5EC"/>
      </a:hlink>
      <a:folHlink>
        <a:srgbClr val="F270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6447</Words>
  <Application>WPS Presentation</Application>
  <PresentationFormat>On-screen Show (16:9)</PresentationFormat>
  <Paragraphs>148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SimSun</vt:lpstr>
      <vt:lpstr>Wingdings</vt:lpstr>
      <vt:lpstr>Verdana</vt:lpstr>
      <vt:lpstr>Wingdings</vt:lpstr>
      <vt:lpstr>Microsoft YaHei</vt:lpstr>
      <vt:lpstr>Arial Unicode MS</vt:lpstr>
      <vt:lpstr>Calibri</vt:lpstr>
      <vt:lpstr>Calibri Light</vt:lpstr>
      <vt:lpstr>Office-teema</vt:lpstr>
      <vt:lpstr>2_Mukautettu suunnittelumalli</vt:lpstr>
      <vt:lpstr>1_Mukautettu suunnittelumalli</vt:lpstr>
      <vt:lpstr>Mukautettu suunnittelumalli</vt:lpstr>
      <vt:lpstr>PowerPoint 演示文稿</vt:lpstr>
      <vt:lpstr>Ukraine &amp; the EU: Accession Process &amp; Funding Opportunities</vt:lpstr>
      <vt:lpstr>Interreg NEXT Poland–Ukraine Small Project Fund (SPF)</vt:lpstr>
      <vt:lpstr>Interreg NEXT Poland–Ukraine Small Project Fund (SPF)</vt:lpstr>
      <vt:lpstr>Interreg NEXT Poland–Ukraine Small Project Fund (SPF)</vt:lpstr>
      <vt:lpstr>Horizon Europe</vt:lpstr>
      <vt:lpstr>Supporting post-conflict democracy and reconstruction</vt:lpstr>
      <vt:lpstr>HORIZON-CL2-2026-01-DEMOCRACY-07 ELIGIBILITY</vt:lpstr>
      <vt:lpstr>The LIFE Programme (EU Programme for Environment and Climate Action)</vt:lpstr>
      <vt:lpstr>Climate Change Adaptation</vt:lpstr>
      <vt:lpstr>LIFE-2026-SAP-CLIMA-CCA ELIGIBILITY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Mia Grönberg</dc:creator>
  <cp:lastModifiedBy>Auguste Taruskaite</cp:lastModifiedBy>
  <cp:revision>314</cp:revision>
  <cp:lastPrinted>2016-09-15T11:20:00Z</cp:lastPrinted>
  <dcterms:created xsi:type="dcterms:W3CDTF">2016-06-29T12:07:00Z</dcterms:created>
  <dcterms:modified xsi:type="dcterms:W3CDTF">2026-06-11T08:47:52Z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KSOProductBuildVer">
    <vt:lpwstr>1033-12.1.0.25242</vt:lpwstr>
  </property>
  <property fmtid="{D5CDD505-2E9C-101B-9397-08002B2CF9AE}" pid="4" name="ICV">
    <vt:lpwstr>8494665AA1874C35AD6538E87A935D0F_12</vt:lpwstr>
  </property>
</Properties>
</file>