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5" d="100"/>
          <a:sy n="175" d="100"/>
        </p:scale>
        <p:origin x="3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83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and set the tone. Emphasise that this conference happens at a historic moment — between the veto lift (3 June) and the Cluster 1 opening (15 June). Ukraine's accession is no longer stalled.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Hungary veto was the single biggest political obstacle. PM Magyar's deal on minority rights in Transcarpathia unlocked everything. Emphasise: this is the most consequential week in Ukraine's accession history.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speed: Ukraine's screening was the fastest ever. From candidate (2022) to ready to negotiate (2025) in three years — under active war. The veto was the political anomaly, not a reflection of Ukraine's reform progress.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Cluster 1 is the gatekeeper — no other cluster can be provisionally closed without meaningful Cluster 1 progress. Ukraine's judicial reform, anti-corruption work and democratic institutions reform are the core challenge. The remaining 5 clusters will open under the Irish Presidency (H2 2026).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message: opening clusters is a milestone, not a finish line. Judicial reform is the hardest ask. War adds complexity that no previous accession candidate has faced. The timeline 2030-2033 is realistic — 2027 is aspirational. Post-2027 financing is an open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UBC's core advocacy message. The acquis is implemented locally but cities are excluded from the process. Three concrete asks: direct funding, structured dialogue, local government capacity as conditionality. Close with the Jurgutis quote.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for questions and discussion. Invite the audience to use the chat or raise hand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92440" y="45720"/>
            <a:ext cx="713232" cy="749808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73152"/>
            <a:ext cx="640080" cy="658368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583680" y="-1097280"/>
            <a:ext cx="4572000" cy="4572000"/>
          </a:xfrm>
          <a:prstGeom prst="ellipse">
            <a:avLst/>
          </a:prstGeom>
          <a:solidFill>
            <a:srgbClr val="0E8FA0">
              <a:alpha val="18000"/>
            </a:srgbClr>
          </a:solidFill>
          <a:ln w="12700">
            <a:solidFill>
              <a:srgbClr val="0E8FA0">
                <a:alpha val="1800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-731520" y="3474720"/>
            <a:ext cx="2743200" cy="2743200"/>
          </a:xfrm>
          <a:prstGeom prst="ellipse">
            <a:avLst/>
          </a:prstGeom>
          <a:solidFill>
            <a:srgbClr val="1A5FA8">
              <a:alpha val="20000"/>
            </a:srgbClr>
          </a:solidFill>
          <a:ln w="12700">
            <a:solidFill>
              <a:srgbClr val="1A5FA8">
                <a:alpha val="20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0080" y="5486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UBC TASK FORCE UKRAINE  •  ONLINE CONFERENCE  •  11 JUNE 2026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Ukraine &amp; the EU:
</a:t>
            </a:r>
            <a:r>
              <a:rPr lang="en-US" sz="4000" b="1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Accession Process in a Nutshell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640080" y="306324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Key Points &amp; UBC Perspective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94360" y="3657600"/>
            <a:ext cx="3840480" cy="685800"/>
          </a:xfrm>
          <a:prstGeom prst="roundRect">
            <a:avLst>
              <a:gd name="adj" fmla="val 10667"/>
            </a:avLst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808" y="3749040"/>
            <a:ext cx="320040" cy="3200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97280" y="373075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BREAKING: Hungary veto lifted — 3 June 2026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640080" y="47091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Cluster 1 IGC: 15 June 2026, Luxembourg  |  Prepared by UBC Brussels Antenna (OTB International)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73152"/>
            <a:ext cx="640080" cy="65836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545"/>
          </a:solidFill>
          <a:ln w="12700">
            <a:solidFill>
              <a:srgbClr val="0D254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457200" y="73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BREAKING NEWS  •  3 JUNE 2026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Hungary Lifts 17-Month Veto — Cluster 1 Formally Opening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365760" y="1143000"/>
            <a:ext cx="2743200" cy="3566160"/>
          </a:xfrm>
          <a:prstGeom prst="roundRect">
            <a:avLst>
              <a:gd name="adj" fmla="val 4000"/>
            </a:avLst>
          </a:prstGeom>
          <a:solidFill>
            <a:srgbClr val="D4622A">
              <a:alpha val="6000"/>
            </a:srgbClr>
          </a:solidFill>
          <a:ln w="12700">
            <a:solidFill>
              <a:srgbClr val="D4622A">
                <a:alpha val="3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48640" y="1298448"/>
            <a:ext cx="475488" cy="475488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784" y="1307592"/>
            <a:ext cx="310896" cy="31089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15568" y="1298448"/>
            <a:ext cx="1874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6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Veto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502920" y="1920240"/>
            <a:ext cx="2487168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Hungary blocked Ukraine's EU accession for 17 months under PM Orbán. New PM Péter Magyar (since early 2026) reached a deal on Hungarian minority rights in Transcarpathia on 3 June 2026.</a:t>
            </a:r>
            <a:endParaRPr lang="en-US" sz="1150" dirty="0"/>
          </a:p>
        </p:txBody>
      </p:sp>
      <p:sp>
        <p:nvSpPr>
          <p:cNvPr id="11" name="Shape 7"/>
          <p:cNvSpPr/>
          <p:nvPr/>
        </p:nvSpPr>
        <p:spPr>
          <a:xfrm>
            <a:off x="3337560" y="1143000"/>
            <a:ext cx="2743200" cy="3566160"/>
          </a:xfrm>
          <a:prstGeom prst="roundRect">
            <a:avLst>
              <a:gd name="adj" fmla="val 4000"/>
            </a:avLst>
          </a:prstGeom>
          <a:solidFill>
            <a:srgbClr val="1A5FA8">
              <a:alpha val="6000"/>
            </a:srgbClr>
          </a:solidFill>
          <a:ln w="12700">
            <a:solidFill>
              <a:srgbClr val="1A5FA8">
                <a:alpha val="3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3520440" y="1298448"/>
            <a:ext cx="475488" cy="475488"/>
          </a:xfrm>
          <a:prstGeom prst="ellipse">
            <a:avLst/>
          </a:prstGeom>
          <a:solidFill>
            <a:srgbClr val="1A5FA8"/>
          </a:solidFill>
          <a:ln w="12700">
            <a:solidFill>
              <a:srgbClr val="1A5FA8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9584" y="1307592"/>
            <a:ext cx="310896" cy="31089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087368" y="1298448"/>
            <a:ext cx="1874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 Next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3474720" y="1920240"/>
            <a:ext cx="2487168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Cyprus Presidency immediately launched preparations to formally open Cluster 1 (Fundamentals). Intergovernmental Conference (IGC) scheduled for 15 June 2026, Luxembourg.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6309360" y="1143000"/>
            <a:ext cx="2743200" cy="3566160"/>
          </a:xfrm>
          <a:prstGeom prst="roundRect">
            <a:avLst>
              <a:gd name="adj" fmla="val 4000"/>
            </a:avLst>
          </a:prstGeom>
          <a:solidFill>
            <a:srgbClr val="0E8FA0">
              <a:alpha val="6000"/>
            </a:srgbClr>
          </a:solidFill>
          <a:ln w="12700">
            <a:solidFill>
              <a:srgbClr val="0E8FA0">
                <a:alpha val="3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6492240" y="1298448"/>
            <a:ext cx="475488" cy="475488"/>
          </a:xfrm>
          <a:prstGeom prst="ellipse">
            <a:avLst/>
          </a:prstGeom>
          <a:solidFill>
            <a:srgbClr val="0E8FA0"/>
          </a:solidFill>
          <a:ln w="12700">
            <a:solidFill>
              <a:srgbClr val="0E8FA0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01384" y="1307592"/>
            <a:ext cx="310896" cy="31089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059168" y="1298448"/>
            <a:ext cx="1874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Means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6446520" y="1920240"/>
            <a:ext cx="2487168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27 EU member states are now aligned. Ukraine and Moldova move forward together. The formal negotiation phase — paused since June 2024 — now begins in earnest.</a:t>
            </a:r>
            <a:endParaRPr lang="en-US" sz="1150" dirty="0"/>
          </a:p>
        </p:txBody>
      </p:sp>
      <p:sp>
        <p:nvSpPr>
          <p:cNvPr id="21" name="Shape 15"/>
          <p:cNvSpPr/>
          <p:nvPr/>
        </p:nvSpPr>
        <p:spPr>
          <a:xfrm>
            <a:off x="365760" y="4773168"/>
            <a:ext cx="8412480" cy="237744"/>
          </a:xfrm>
          <a:prstGeom prst="roundRect">
            <a:avLst>
              <a:gd name="adj" fmla="val 19231"/>
            </a:avLst>
          </a:prstGeom>
          <a:solidFill>
            <a:srgbClr val="0A7A4A">
              <a:alpha val="12000"/>
            </a:srgbClr>
          </a:solidFill>
          <a:ln w="12700">
            <a:solidFill>
              <a:srgbClr val="0A7A4A">
                <a:alpha val="25000"/>
              </a:srgbClr>
            </a:solidFill>
            <a:prstDash val="solid"/>
          </a:ln>
        </p:spPr>
      </p:sp>
      <p:sp>
        <p:nvSpPr>
          <p:cNvPr id="22" name="Text 16"/>
          <p:cNvSpPr/>
          <p:nvPr/>
        </p:nvSpPr>
        <p:spPr>
          <a:xfrm>
            <a:off x="457200" y="4782312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7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UBC: This conference (11 June) gives UBC cities a front-row briefing 4 days before the historic Cluster 1 opening.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545"/>
          </a:solidFill>
          <a:ln w="12700">
            <a:solidFill>
              <a:srgbClr val="0D25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POINT 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34747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Candidate to Negotiations: The Road to June 2026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2788920"/>
            <a:ext cx="8046720" cy="0"/>
          </a:xfrm>
          <a:prstGeom prst="line">
            <a:avLst/>
          </a:prstGeom>
          <a:noFill/>
          <a:ln w="31750">
            <a:solidFill>
              <a:srgbClr val="1A5FA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58952" y="2633472"/>
            <a:ext cx="310896" cy="310896"/>
          </a:xfrm>
          <a:prstGeom prst="ellipse">
            <a:avLst/>
          </a:prstGeom>
          <a:solidFill>
            <a:srgbClr val="0E8FA0"/>
          </a:solidFill>
          <a:ln w="12700">
            <a:solidFill>
              <a:srgbClr val="0E8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4173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 2022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57200" y="3017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Candidate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 Granted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914400" y="1691640"/>
            <a:ext cx="0" cy="960120"/>
          </a:xfrm>
          <a:prstGeom prst="line">
            <a:avLst/>
          </a:prstGeom>
          <a:noFill/>
          <a:ln w="12700">
            <a:solidFill>
              <a:srgbClr val="0E8FA0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2404872" y="2633472"/>
            <a:ext cx="310896" cy="310896"/>
          </a:xfrm>
          <a:prstGeom prst="ellipse">
            <a:avLst/>
          </a:prstGeom>
          <a:solidFill>
            <a:srgbClr val="1A5FA8"/>
          </a:solidFill>
          <a:ln w="12700">
            <a:solidFill>
              <a:srgbClr val="1A5F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03120" y="1920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5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 2023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103120" y="3017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Commission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Recommends Opening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560320" y="2194560"/>
            <a:ext cx="0" cy="457200"/>
          </a:xfrm>
          <a:prstGeom prst="line">
            <a:avLst/>
          </a:prstGeom>
          <a:noFill/>
          <a:ln w="12700">
            <a:solidFill>
              <a:srgbClr val="1A5FA8"/>
            </a:solidFill>
            <a:prstDash val="dash"/>
          </a:ln>
        </p:spPr>
      </p:sp>
      <p:sp>
        <p:nvSpPr>
          <p:cNvPr id="14" name="Shape 12"/>
          <p:cNvSpPr/>
          <p:nvPr/>
        </p:nvSpPr>
        <p:spPr>
          <a:xfrm>
            <a:off x="4050792" y="2633472"/>
            <a:ext cx="310896" cy="310896"/>
          </a:xfrm>
          <a:prstGeom prst="ellipse">
            <a:avLst/>
          </a:prstGeom>
          <a:solidFill>
            <a:srgbClr val="1A5FA8"/>
          </a:solidFill>
          <a:ln w="12700">
            <a:solidFill>
              <a:srgbClr val="1A5F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49040" y="14173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5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 2024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749040" y="3017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1st IGC —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Negotiations Launched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206240" y="1691640"/>
            <a:ext cx="0" cy="960120"/>
          </a:xfrm>
          <a:prstGeom prst="line">
            <a:avLst/>
          </a:prstGeom>
          <a:noFill/>
          <a:ln w="12700">
            <a:solidFill>
              <a:srgbClr val="1A5FA8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5696712" y="2633472"/>
            <a:ext cx="310896" cy="310896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1920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D46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 2025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394960" y="3017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Bilateral Screening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Completed (all 35 ch.)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852160" y="2194560"/>
            <a:ext cx="0" cy="457200"/>
          </a:xfrm>
          <a:prstGeom prst="line">
            <a:avLst/>
          </a:prstGeom>
          <a:noFill/>
          <a:ln w="12700">
            <a:solidFill>
              <a:srgbClr val="D4622A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7342632" y="2633472"/>
            <a:ext cx="310896" cy="310896"/>
          </a:xfrm>
          <a:prstGeom prst="ellipse">
            <a:avLst/>
          </a:prstGeom>
          <a:solidFill>
            <a:srgbClr val="E8C060"/>
          </a:solidFill>
          <a:ln w="12700">
            <a:solidFill>
              <a:srgbClr val="E8C06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040880" y="14173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 2026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040880" y="3017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Veto Lifted →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Cluster 1 Opening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7498080" y="1691640"/>
            <a:ext cx="0" cy="960120"/>
          </a:xfrm>
          <a:prstGeom prst="line">
            <a:avLst/>
          </a:prstGeom>
          <a:noFill/>
          <a:ln w="12700">
            <a:solidFill>
              <a:srgbClr val="E8C060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57200" y="3794760"/>
            <a:ext cx="8229600" cy="914400"/>
          </a:xfrm>
          <a:prstGeom prst="roundRect">
            <a:avLst>
              <a:gd name="adj" fmla="val 10000"/>
            </a:avLst>
          </a:prstGeom>
          <a:solidFill>
            <a:srgbClr val="0D2545">
              <a:alpha val="6000"/>
            </a:srgbClr>
          </a:solidFill>
          <a:ln w="12700">
            <a:solidFill>
              <a:srgbClr val="0D2545">
                <a:alpha val="2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3840480"/>
            <a:ext cx="7955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Fastest screening in EU enlargement history. </a:t>
            </a: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35 chapters screened by Sep 2025. All 6 clusters confirmed technically ready. The only remaining barrier was political: Hungary's veto — now removed.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545"/>
          </a:solidFill>
          <a:ln w="12700">
            <a:solidFill>
              <a:srgbClr val="0D25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POINTS 2 &amp; 3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34747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Six Negotiation Clusters &amp; 2026 Milestones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82880" y="1097280"/>
            <a:ext cx="1389888" cy="3200400"/>
          </a:xfrm>
          <a:prstGeom prst="roundRect">
            <a:avLst>
              <a:gd name="adj" fmla="val 6579"/>
            </a:avLst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82880" y="117043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" y="1645920"/>
            <a:ext cx="1298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Fundamentals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28600" y="2423160"/>
            <a:ext cx="1298448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EE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of law, judicial reform,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EEE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anti-corruption, democratic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EEE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institutions, fundamental rights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6032" y="3840480"/>
            <a:ext cx="1243584" cy="329184"/>
          </a:xfrm>
          <a:prstGeom prst="roundRect">
            <a:avLst>
              <a:gd name="adj" fmla="val 16667"/>
            </a:avLst>
          </a:prstGeom>
          <a:solidFill>
            <a:srgbClr val="E8C060"/>
          </a:solidFill>
          <a:ln w="12700">
            <a:solidFill>
              <a:srgbClr val="E8C0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6032" y="3840480"/>
            <a:ext cx="12435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 FIRST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618488" y="1097280"/>
            <a:ext cx="1389888" cy="3200400"/>
          </a:xfrm>
          <a:prstGeom prst="roundRect">
            <a:avLst>
              <a:gd name="adj" fmla="val 6579"/>
            </a:avLst>
          </a:prstGeom>
          <a:solidFill>
            <a:srgbClr val="1A5FA8">
              <a:alpha val="10000"/>
            </a:srgbClr>
          </a:solidFill>
          <a:ln w="12700">
            <a:solidFill>
              <a:srgbClr val="1A5FA8">
                <a:alpha val="5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618488" y="117043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5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664208" y="1645920"/>
            <a:ext cx="1298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5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Market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664208" y="2423160"/>
            <a:ext cx="1298448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market alignment,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competition, financial services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054096" y="1097280"/>
            <a:ext cx="1389888" cy="3200400"/>
          </a:xfrm>
          <a:prstGeom prst="roundRect">
            <a:avLst>
              <a:gd name="adj" fmla="val 6579"/>
            </a:avLst>
          </a:prstGeom>
          <a:solidFill>
            <a:srgbClr val="0E8FA0">
              <a:alpha val="10000"/>
            </a:srgbClr>
          </a:solidFill>
          <a:ln w="12700">
            <a:solidFill>
              <a:srgbClr val="0E8FA0">
                <a:alpha val="5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054096" y="117043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099816" y="1645920"/>
            <a:ext cx="1298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Competitiveness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Inclusive Growth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099816" y="2423160"/>
            <a:ext cx="1298448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economy, industrial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policy, social policy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489704" y="1097280"/>
            <a:ext cx="1389888" cy="3200400"/>
          </a:xfrm>
          <a:prstGeom prst="roundRect">
            <a:avLst>
              <a:gd name="adj" fmla="val 6579"/>
            </a:avLst>
          </a:prstGeom>
          <a:solidFill>
            <a:srgbClr val="0A7A4A">
              <a:alpha val="10000"/>
            </a:srgbClr>
          </a:solidFill>
          <a:ln w="12700">
            <a:solidFill>
              <a:srgbClr val="0A7A4A">
                <a:alpha val="5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489704" y="117043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A7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535424" y="1645920"/>
            <a:ext cx="1298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7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Agenda &amp;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A7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Connectivity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35424" y="2423160"/>
            <a:ext cx="1298448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Climate, energy, transport,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925312" y="1097280"/>
            <a:ext cx="1389888" cy="3200400"/>
          </a:xfrm>
          <a:prstGeom prst="roundRect">
            <a:avLst>
              <a:gd name="adj" fmla="val 6579"/>
            </a:avLst>
          </a:prstGeom>
          <a:solidFill>
            <a:srgbClr val="5B3F8A">
              <a:alpha val="10000"/>
            </a:srgbClr>
          </a:solidFill>
          <a:ln w="12700">
            <a:solidFill>
              <a:srgbClr val="5B3F8A">
                <a:alpha val="5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925312" y="117043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B3F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971032" y="1645920"/>
            <a:ext cx="1298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3F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Resources,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5B3F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Agriculture &amp; Cohesion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71032" y="2423160"/>
            <a:ext cx="1298448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Agriculture, fisheries,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policy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360920" y="1097280"/>
            <a:ext cx="1389888" cy="3200400"/>
          </a:xfrm>
          <a:prstGeom prst="roundRect">
            <a:avLst>
              <a:gd name="adj" fmla="val 6579"/>
            </a:avLst>
          </a:prstGeom>
          <a:solidFill>
            <a:srgbClr val="0D2545">
              <a:alpha val="10000"/>
            </a:srgbClr>
          </a:solidFill>
          <a:ln w="12700">
            <a:solidFill>
              <a:srgbClr val="0D2545">
                <a:alpha val="50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7360920" y="1170432"/>
            <a:ext cx="138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406640" y="1645920"/>
            <a:ext cx="1298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External Relations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406640" y="2423160"/>
            <a:ext cx="1298448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Foreign policy, security,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customs union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545"/>
          </a:solidFill>
          <a:ln w="12700">
            <a:solidFill>
              <a:srgbClr val="0D25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POINT 4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34747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Is Not Completing — Key Challenges Ahead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206240" cy="1691640"/>
          </a:xfrm>
          <a:prstGeom prst="roundRect">
            <a:avLst>
              <a:gd name="adj" fmla="val 5405"/>
            </a:avLst>
          </a:prstGeom>
          <a:solidFill>
            <a:srgbClr val="D4622A">
              <a:alpha val="8000"/>
            </a:srgbClr>
          </a:solidFill>
          <a:ln w="12700">
            <a:solidFill>
              <a:srgbClr val="D4622A">
                <a:alpha val="35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43584"/>
            <a:ext cx="438912" cy="438912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" y="1252728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24128" y="1243584"/>
            <a:ext cx="3383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6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Judicial Reform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02920" y="1755648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Large-scale renewal of the judiciary and credible anti-corruption results are non-negotiable for Cluster 1. The most demanding and most watched reform area.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54880" y="1097280"/>
            <a:ext cx="4206240" cy="1691640"/>
          </a:xfrm>
          <a:prstGeom prst="roundRect">
            <a:avLst>
              <a:gd name="adj" fmla="val 5405"/>
            </a:avLst>
          </a:prstGeom>
          <a:solidFill>
            <a:srgbClr val="1A5FA8">
              <a:alpha val="8000"/>
            </a:srgbClr>
          </a:solidFill>
          <a:ln w="12700">
            <a:solidFill>
              <a:srgbClr val="1A5FA8">
                <a:alpha val="35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92040" y="1243584"/>
            <a:ext cx="438912" cy="438912"/>
          </a:xfrm>
          <a:prstGeom prst="ellipse">
            <a:avLst/>
          </a:prstGeom>
          <a:solidFill>
            <a:srgbClr val="1A5FA8"/>
          </a:solidFill>
          <a:ln w="12700">
            <a:solidFill>
              <a:srgbClr val="1A5FA8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184" y="1252728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13248" y="1243584"/>
            <a:ext cx="3383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 Conditions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892040" y="1755648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Ukraine must implement EU reforms, retrain officials and build institutional capacity while fighting. Municipal and central administrative capacity is severely stretched.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365760" y="3017520"/>
            <a:ext cx="4206240" cy="1691640"/>
          </a:xfrm>
          <a:prstGeom prst="roundRect">
            <a:avLst>
              <a:gd name="adj" fmla="val 5405"/>
            </a:avLst>
          </a:prstGeom>
          <a:solidFill>
            <a:srgbClr val="0E8FA0">
              <a:alpha val="8000"/>
            </a:srgbClr>
          </a:solidFill>
          <a:ln w="12700">
            <a:solidFill>
              <a:srgbClr val="0E8FA0">
                <a:alpha val="35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02920" y="3163824"/>
            <a:ext cx="438912" cy="438912"/>
          </a:xfrm>
          <a:prstGeom prst="ellipse">
            <a:avLst/>
          </a:prstGeom>
          <a:solidFill>
            <a:srgbClr val="0E8FA0"/>
          </a:solidFill>
          <a:ln w="12700">
            <a:solidFill>
              <a:srgbClr val="0E8FA0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" y="3172968"/>
            <a:ext cx="292608" cy="29260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024128" y="3163824"/>
            <a:ext cx="3383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&amp; Timeline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502920" y="3675888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chapters, covering everything from food safety to energy markets. Realistic accession timeline: 2030–2033. Ukraine's target of technical readiness by 2027 is ambitious.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4754880" y="3017520"/>
            <a:ext cx="4206240" cy="1691640"/>
          </a:xfrm>
          <a:prstGeom prst="roundRect">
            <a:avLst>
              <a:gd name="adj" fmla="val 5405"/>
            </a:avLst>
          </a:prstGeom>
          <a:solidFill>
            <a:srgbClr val="5B3F8A">
              <a:alpha val="8000"/>
            </a:srgbClr>
          </a:solidFill>
          <a:ln w="12700">
            <a:solidFill>
              <a:srgbClr val="5B3F8A">
                <a:alpha val="35000"/>
              </a:srgbClr>
            </a:solidFill>
            <a:prstDash val="solid"/>
          </a:ln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892040" y="3163824"/>
            <a:ext cx="438912" cy="438912"/>
          </a:xfrm>
          <a:prstGeom prst="ellipse">
            <a:avLst/>
          </a:prstGeom>
          <a:solidFill>
            <a:srgbClr val="5B3F8A"/>
          </a:solidFill>
          <a:ln w="12700">
            <a:solidFill>
              <a:srgbClr val="5B3F8A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1184" y="3172968"/>
            <a:ext cx="292608" cy="29260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13248" y="3163824"/>
            <a:ext cx="3383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B3F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Financing the Transition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4892040" y="3675888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Ukraine Facility (€50bn, 2024–2027) is in place. Post-2027 EU funding frameworks are unresolved. The next MFF negotiation will be critical for Ukraine's integration trajectory.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365760" y="4773168"/>
            <a:ext cx="8412480" cy="237744"/>
          </a:xfrm>
          <a:prstGeom prst="roundRect">
            <a:avLst>
              <a:gd name="adj" fmla="val 19231"/>
            </a:avLst>
          </a:prstGeom>
          <a:solidFill>
            <a:srgbClr val="0A7A4A">
              <a:alpha val="12000"/>
            </a:srgbClr>
          </a:solidFill>
          <a:ln w="12700">
            <a:solidFill>
              <a:srgbClr val="0A7A4A">
                <a:alpha val="25000"/>
              </a:srgbClr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457200" y="4782312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7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UBC: 14 Ukrainian member cities live these challenges daily. Baltic Sea cities (EE, LV, LT, PL) that went through accession offer uniquely relevant peer experience.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92440" y="45720"/>
            <a:ext cx="713232" cy="749808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73152"/>
            <a:ext cx="640080" cy="658368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858000" y="-914400"/>
            <a:ext cx="4114800" cy="4114800"/>
          </a:xfrm>
          <a:prstGeom prst="ellipse">
            <a:avLst/>
          </a:prstGeom>
          <a:solidFill>
            <a:srgbClr val="0E8FA0">
              <a:alpha val="14000"/>
            </a:srgbClr>
          </a:solidFill>
          <a:ln w="12700">
            <a:solidFill>
              <a:srgbClr val="0E8FA0">
                <a:alpha val="1400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A5FA8">
              <a:alpha val="18000"/>
            </a:srgbClr>
          </a:solidFill>
          <a:ln w="12700">
            <a:solidFill>
              <a:srgbClr val="1A5FA8">
                <a:alpha val="1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2011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POINT 5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548640" y="50292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Role of Local Authorities: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Missing Piece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502920" y="1664208"/>
            <a:ext cx="256032" cy="256032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41248" y="1627632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Accession is treated as a central government process — but the acquis is implemented locally.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502920" y="2377440"/>
            <a:ext cx="256032" cy="256032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41248" y="2340864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Procurement, planning, social services, environment, waste — all municipal competences.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502920" y="3090672"/>
            <a:ext cx="256032" cy="256032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41248" y="3054096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Ukrainian cities manage displacement, reconstruction &amp; EU reform alignment simultaneously, under bombardment.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502920" y="3803904"/>
            <a:ext cx="256032" cy="256032"/>
          </a:xfrm>
          <a:prstGeom prst="ellipse">
            <a:avLst/>
          </a:prstGeom>
          <a:solidFill>
            <a:srgbClr val="D4622A"/>
          </a:solidFill>
          <a:ln w="12700">
            <a:solidFill>
              <a:srgbClr val="D4622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41248" y="3767328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authorities have no formal seat at the accession negotiating table.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5074920" y="1481328"/>
            <a:ext cx="3749040" cy="3291840"/>
          </a:xfrm>
          <a:prstGeom prst="roundRect">
            <a:avLst>
              <a:gd name="adj" fmla="val 3333"/>
            </a:avLst>
          </a:prstGeom>
          <a:solidFill>
            <a:srgbClr val="0E8FA0">
              <a:alpha val="12000"/>
            </a:srgbClr>
          </a:solidFill>
          <a:ln w="12700">
            <a:solidFill>
              <a:srgbClr val="0E8FA0">
                <a:alpha val="40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212080" y="1572768"/>
            <a:ext cx="3474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UBC's 3 Asks to EU Institutions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5212080" y="2121408"/>
            <a:ext cx="292608" cy="292608"/>
          </a:xfrm>
          <a:prstGeom prst="ellipse">
            <a:avLst/>
          </a:prstGeom>
          <a:solidFill>
            <a:srgbClr val="E8C060"/>
          </a:solidFill>
          <a:ln w="12700">
            <a:solidFill>
              <a:srgbClr val="E8C06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212080" y="212140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2103120"/>
            <a:ext cx="3108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EU funding to Ukrainian municipalities — not only through central government.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5212080" y="2944368"/>
            <a:ext cx="292608" cy="292608"/>
          </a:xfrm>
          <a:prstGeom prst="ellipse">
            <a:avLst/>
          </a:prstGeom>
          <a:solidFill>
            <a:srgbClr val="E8C060"/>
          </a:solidFill>
          <a:ln w="12700">
            <a:solidFill>
              <a:srgbClr val="E8C06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212080" y="29443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5577840" y="2926080"/>
            <a:ext cx="3108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city-level dialogue in the formal accession process and reform monitoring.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5212080" y="3767328"/>
            <a:ext cx="292608" cy="292608"/>
          </a:xfrm>
          <a:prstGeom prst="ellipse">
            <a:avLst/>
          </a:prstGeom>
          <a:solidFill>
            <a:srgbClr val="E8C060"/>
          </a:solidFill>
          <a:ln w="12700">
            <a:solidFill>
              <a:srgbClr val="E8C06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212080" y="376732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577840" y="3749040"/>
            <a:ext cx="3108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government capacity recognised as an accession conditionality criterion.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57200" y="4572000"/>
            <a:ext cx="8229600" cy="402336"/>
          </a:xfrm>
          <a:prstGeom prst="roundRect">
            <a:avLst>
              <a:gd name="adj" fmla="val 18182"/>
            </a:avLst>
          </a:prstGeom>
          <a:solidFill>
            <a:srgbClr val="E8C060">
              <a:alpha val="12000"/>
            </a:srgbClr>
          </a:solidFill>
          <a:ln w="12700">
            <a:solidFill>
              <a:srgbClr val="E8C060">
                <a:alpha val="30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48640" y="4617720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“Cities need to be at the table, not on the menu.”</a:t>
            </a:r>
            <a:r>
              <a:rPr lang="en-US" sz="105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Mantas Jurgutis, President, Union of the Baltic Cities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92440" y="45720"/>
            <a:ext cx="713232" cy="749808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73152"/>
            <a:ext cx="640080" cy="658368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0" y="-1371600"/>
            <a:ext cx="5029200" cy="5029200"/>
          </a:xfrm>
          <a:prstGeom prst="ellipse">
            <a:avLst/>
          </a:prstGeom>
          <a:solidFill>
            <a:srgbClr val="0E8FA0">
              <a:alpha val="16000"/>
            </a:srgbClr>
          </a:solidFill>
          <a:ln w="12700">
            <a:solidFill>
              <a:srgbClr val="0E8FA0">
                <a:alpha val="1600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1A5FA8">
              <a:alpha val="20000"/>
            </a:srgbClr>
          </a:solidFill>
          <a:ln w="12700">
            <a:solidFill>
              <a:srgbClr val="1A5FA8">
                <a:alpha val="2000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3200400" y="4572000"/>
            <a:ext cx="1828800" cy="1828800"/>
          </a:xfrm>
          <a:prstGeom prst="ellipse">
            <a:avLst/>
          </a:prstGeom>
          <a:solidFill>
            <a:srgbClr val="D4622A">
              <a:alpha val="12000"/>
            </a:srgbClr>
          </a:solidFill>
          <a:ln w="12700">
            <a:solidFill>
              <a:srgbClr val="D4622A">
                <a:alpha val="1200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40080" y="914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640080" y="23317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E8C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Questions &amp; Discussion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94360" y="3063240"/>
            <a:ext cx="4937760" cy="1554480"/>
          </a:xfrm>
          <a:prstGeom prst="roundRect">
            <a:avLst>
              <a:gd name="adj" fmla="val 7059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77240" y="3154680"/>
            <a:ext cx="4572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Marko Paunović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Director, OTB International  |  Head, UBC Brussels Antenna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marko.paunovic@ubc.net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0E8F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www.ubc.net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5669280" y="3063240"/>
            <a:ext cx="3154680" cy="1554480"/>
          </a:xfrm>
          <a:prstGeom prst="roundRect">
            <a:avLst>
              <a:gd name="adj" fmla="val 7059"/>
            </a:avLst>
          </a:prstGeom>
          <a:solidFill>
            <a:srgbClr val="0E8FA0">
              <a:alpha val="12000"/>
            </a:srgbClr>
          </a:solidFill>
          <a:ln w="12700">
            <a:solidFill>
              <a:srgbClr val="0E8FA0">
                <a:alpha val="35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806440" y="3154680"/>
            <a:ext cx="28803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~100</a:t>
            </a:r>
            <a:endParaRPr lang="en-US" sz="30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UBC member cities across 9 Baltic Sea countries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457200" y="4828032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8BAC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Ukraine &amp; the EU: Accession Process &amp; Funding Opportunities  •  11 June 2026  •  Online via Zoom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1008</Words>
  <Application>Microsoft Macintosh PowerPoint</Application>
  <PresentationFormat>On-screen Show (16:9)</PresentationFormat>
  <Paragraphs>112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Ukraine EU Accession Process in a Nutshell</dc:title>
  <dc:subject>PptxGenJS Presentation</dc:subject>
  <dc:creator>PptxGenJS</dc:creator>
  <cp:lastModifiedBy>Microsoft Office User</cp:lastModifiedBy>
  <cp:revision>1</cp:revision>
  <dcterms:created xsi:type="dcterms:W3CDTF">2026-06-10T10:12:07Z</dcterms:created>
  <dcterms:modified xsi:type="dcterms:W3CDTF">2026-06-10T12:24:45Z</dcterms:modified>
</cp:coreProperties>
</file>